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2장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288202"/>
            <a:ext cx="11658600" cy="10871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여기에 인용을 입력하십시오.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으로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제목 텍스트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제목 텍스트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3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3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sldNum" sz="quarter" idx="4294967295"/>
          </p:nvPr>
        </p:nvSpPr>
        <p:spPr>
          <a:xfrm>
            <a:off x="6388604" y="9231630"/>
            <a:ext cx="227593" cy="3376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ping to a VM in the different tenant</a:t>
            </a:r>
          </a:p>
        </p:txBody>
      </p:sp>
      <p:pic>
        <p:nvPicPr>
          <p:cNvPr id="424" name="스크린샷 2016-09-26 오후 7.2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574" y="2787248"/>
            <a:ext cx="9803652" cy="53340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42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9351" y="4994638"/>
            <a:ext cx="1346201" cy="420193"/>
          </a:xfrm>
          <a:prstGeom prst="rect">
            <a:avLst/>
          </a:prstGeom>
        </p:spPr>
      </p:pic>
      <p:pic>
        <p:nvPicPr>
          <p:cNvPr id="42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9351" y="5902291"/>
            <a:ext cx="1346201" cy="420193"/>
          </a:xfrm>
          <a:prstGeom prst="rect">
            <a:avLst/>
          </a:prstGeom>
        </p:spPr>
      </p:pic>
      <p:pic>
        <p:nvPicPr>
          <p:cNvPr id="42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9351" y="6486491"/>
            <a:ext cx="1346201" cy="420193"/>
          </a:xfrm>
          <a:prstGeom prst="rect">
            <a:avLst/>
          </a:prstGeom>
        </p:spPr>
      </p:pic>
      <p:pic>
        <p:nvPicPr>
          <p:cNvPr id="43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5778211" y="5493615"/>
            <a:ext cx="913943" cy="311994"/>
          </a:xfrm>
          <a:prstGeom prst="rect">
            <a:avLst/>
          </a:prstGeom>
        </p:spPr>
      </p:pic>
      <p:pic>
        <p:nvPicPr>
          <p:cNvPr id="43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6276157" y="5757669"/>
            <a:ext cx="1543652" cy="311994"/>
          </a:xfrm>
          <a:prstGeom prst="rect">
            <a:avLst/>
          </a:prstGeom>
        </p:spPr>
      </p:pic>
      <p:sp>
        <p:nvSpPr>
          <p:cNvPr id="435" name="Shape 435"/>
          <p:cNvSpPr/>
          <p:nvPr/>
        </p:nvSpPr>
        <p:spPr>
          <a:xfrm>
            <a:off x="5504182" y="5193933"/>
            <a:ext cx="4532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(1)</a:t>
            </a:r>
          </a:p>
        </p:txBody>
      </p:sp>
      <p:sp>
        <p:nvSpPr>
          <p:cNvPr id="436" name="Shape 436"/>
          <p:cNvSpPr/>
          <p:nvPr/>
        </p:nvSpPr>
        <p:spPr>
          <a:xfrm>
            <a:off x="7324515" y="5193933"/>
            <a:ext cx="4532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(2)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tracing ping test (inter-tenants)</a:t>
            </a:r>
          </a:p>
        </p:txBody>
      </p:sp>
      <p:sp>
        <p:nvSpPr>
          <p:cNvPr id="439" name="Shape 439"/>
          <p:cNvSpPr/>
          <p:nvPr/>
        </p:nvSpPr>
        <p:spPr>
          <a:xfrm>
            <a:off x="698952" y="1422942"/>
            <a:ext cx="11606896" cy="4537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ip netns exec qrouter-db7927f4-51ae-4d61-8861-1e22d1e09431 ssh cirros@99.0.0.4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cirros@99.0.0.4's password: 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ping -c3 11.0.0.21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PING 11.0.0.21 (11.0.0.21): 56 data bytes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--- 11.0.0.21 ping statistics ---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packets transmitted, 0 packets received, 100% packet loss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ping -c3 10.1.0.203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PING 10.1.0.203 (10.1.0.203): 56 data bytes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64 bytes from 10.1.0.203: seq=0 ttl=61 time=864.255 ms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64 bytes from 10.1.0.203: seq=1 ttl=61 time=2.191 ms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64 bytes from 10.1.0.203: seq=2 ttl=61 time=2.405 ms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--- 10.1.0.203 ping statistics ---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packets transmitted, 3 packets received, 0% packet loss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round-trip min/avg/max = 2.191/289.617/864.255 ms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traceroute 10.1.0.203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traceroute to 10.1.0.203 (10.1.0.203), 30 hops max, 46 byte packets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1  99-0-0-1.lightspeed.flsmca.sbcglobal.net (99.0.0.1)  0.671 ms  0.658 ms  0.655 ms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2  99-0-0-3.lightspeed.flsmca.sbcglobal.net (99.0.0.3)  1.406 ms  1.570 ms  2.191 ms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3  10.1.0.208 (10.1.0.208)  26.957 ms  1.788 ms  1.484 ms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4  *  *  *</a:t>
            </a:r>
          </a:p>
          <a:p>
            <a:pPr algn="l">
              <a:spcBef>
                <a:spcPts val="100"/>
              </a:spcBef>
              <a:defRPr spc="18" sz="9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grpSp>
        <p:nvGrpSpPr>
          <p:cNvPr id="442" name="Group 442"/>
          <p:cNvGrpSpPr/>
          <p:nvPr/>
        </p:nvGrpSpPr>
        <p:grpSpPr>
          <a:xfrm>
            <a:off x="2088551" y="6489005"/>
            <a:ext cx="1346201" cy="551955"/>
            <a:chOff x="0" y="0"/>
            <a:chExt cx="1346200" cy="551953"/>
          </a:xfrm>
        </p:grpSpPr>
        <p:sp>
          <p:nvSpPr>
            <p:cNvPr id="441" name="Shape 441"/>
            <p:cNvSpPr/>
            <p:nvPr/>
          </p:nvSpPr>
          <p:spPr>
            <a:xfrm>
              <a:off x="38100" y="38100"/>
              <a:ext cx="1270000" cy="47575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22" sz="11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utura"/>
                </a:defRPr>
              </a:lvl1pPr>
            </a:lstStyle>
            <a:p>
              <a:pPr/>
              <a:r>
                <a:t>99.0.0.4</a:t>
              </a:r>
            </a:p>
          </p:txBody>
        </p:sp>
        <p:pic>
          <p:nvPicPr>
            <p:cNvPr id="440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46200" cy="551954"/>
            </a:xfrm>
            <a:prstGeom prst="rect">
              <a:avLst/>
            </a:prstGeom>
            <a:effectLst/>
          </p:spPr>
        </p:pic>
      </p:grpSp>
      <p:grpSp>
        <p:nvGrpSpPr>
          <p:cNvPr id="445" name="Group 445"/>
          <p:cNvGrpSpPr/>
          <p:nvPr/>
        </p:nvGrpSpPr>
        <p:grpSpPr>
          <a:xfrm>
            <a:off x="2088551" y="7455396"/>
            <a:ext cx="1346201" cy="551955"/>
            <a:chOff x="0" y="0"/>
            <a:chExt cx="1346200" cy="551953"/>
          </a:xfrm>
        </p:grpSpPr>
        <p:sp>
          <p:nvSpPr>
            <p:cNvPr id="444" name="Shape 444"/>
            <p:cNvSpPr/>
            <p:nvPr/>
          </p:nvSpPr>
          <p:spPr>
            <a:xfrm>
              <a:off x="38100" y="38100"/>
              <a:ext cx="1270000" cy="47575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22" sz="11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utura"/>
                </a:defRPr>
              </a:lvl1pPr>
            </a:lstStyle>
            <a:p>
              <a:pPr/>
              <a:r>
                <a:t>11.0.0.21</a:t>
              </a:r>
            </a:p>
          </p:txBody>
        </p:sp>
        <p:pic>
          <p:nvPicPr>
            <p:cNvPr id="443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46200" cy="551954"/>
            </a:xfrm>
            <a:prstGeom prst="rect">
              <a:avLst/>
            </a:prstGeom>
            <a:effectLst/>
          </p:spPr>
        </p:pic>
      </p:grpSp>
      <p:pic>
        <p:nvPicPr>
          <p:cNvPr id="446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917411" y="7178482"/>
            <a:ext cx="913943" cy="311994"/>
          </a:xfrm>
          <a:prstGeom prst="rect">
            <a:avLst/>
          </a:prstGeom>
        </p:spPr>
      </p:pic>
      <p:pic>
        <p:nvPicPr>
          <p:cNvPr id="448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2415357" y="7442536"/>
            <a:ext cx="1543652" cy="311994"/>
          </a:xfrm>
          <a:prstGeom prst="rect">
            <a:avLst/>
          </a:prstGeom>
        </p:spPr>
      </p:pic>
      <p:grpSp>
        <p:nvGrpSpPr>
          <p:cNvPr id="452" name="Group 452"/>
          <p:cNvGrpSpPr/>
          <p:nvPr/>
        </p:nvGrpSpPr>
        <p:grpSpPr>
          <a:xfrm>
            <a:off x="2088551" y="8052296"/>
            <a:ext cx="1346201" cy="551955"/>
            <a:chOff x="0" y="0"/>
            <a:chExt cx="1346200" cy="551953"/>
          </a:xfrm>
        </p:grpSpPr>
        <p:sp>
          <p:nvSpPr>
            <p:cNvPr id="451" name="Shape 451"/>
            <p:cNvSpPr/>
            <p:nvPr/>
          </p:nvSpPr>
          <p:spPr>
            <a:xfrm>
              <a:off x="38100" y="38100"/>
              <a:ext cx="1270000" cy="47575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cap="all" spc="22" sz="11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utura"/>
                </a:defRPr>
              </a:lvl1pPr>
            </a:lstStyle>
            <a:p>
              <a:pPr/>
              <a:r>
                <a:t>10.1.0.203</a:t>
              </a:r>
            </a:p>
          </p:txBody>
        </p:sp>
        <p:pic>
          <p:nvPicPr>
            <p:cNvPr id="450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46200" cy="551954"/>
            </a:xfrm>
            <a:prstGeom prst="rect">
              <a:avLst/>
            </a:prstGeom>
            <a:effectLst/>
          </p:spPr>
        </p:pic>
      </p:grpSp>
      <p:sp>
        <p:nvSpPr>
          <p:cNvPr id="453" name="Shape 453"/>
          <p:cNvSpPr/>
          <p:nvPr/>
        </p:nvSpPr>
        <p:spPr>
          <a:xfrm>
            <a:off x="492130" y="6412148"/>
            <a:ext cx="1774242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600"/>
            </a:pPr>
            <a:r>
              <a:t>vm(demo tenant)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  <a:r>
              <a:t>vm(admin tenant)</a:t>
            </a:r>
          </a:p>
          <a:p>
            <a:pPr>
              <a:defRPr sz="1600"/>
            </a:pPr>
            <a:r>
              <a:t>fixed ip: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floating ip:</a:t>
            </a:r>
          </a:p>
        </p:txBody>
      </p:sp>
      <p:sp>
        <p:nvSpPr>
          <p:cNvPr id="454" name="Shape 454"/>
          <p:cNvSpPr/>
          <p:nvPr/>
        </p:nvSpPr>
        <p:spPr>
          <a:xfrm>
            <a:off x="5463939" y="4878018"/>
            <a:ext cx="7522146" cy="2073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~(admin)]# neutron port-show 7a0be8a1-cdc7-44cc-9100-4ef93adb3148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+-----------------------+---------------------------------------------------------------------------------+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Field                 | Value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+-----------------------+---------------------------------------------------------------------------------+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admin_state_up        | True 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binding:host_id       | ctrl 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binding:vif_details   | {"port_filter": true, "ovs_hybrid_plug": true}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binding:vif_type      | ovs  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device_owner          | network:router_centralized_snat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fixed_ips             | {"subnet_id": "8ea8b9f7-95eb-4969-8f62-411a93c409a1", "ip_address": "99.0.0.3"}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network_id            | e315ea38-da38-43fe-b559-001e222b73b7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port_security_enabled | False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+-----------------------+---------------------------------------------------------------------------------+</a:t>
            </a:r>
          </a:p>
        </p:txBody>
      </p:sp>
      <p:sp>
        <p:nvSpPr>
          <p:cNvPr id="455" name="Shape 455"/>
          <p:cNvSpPr/>
          <p:nvPr/>
        </p:nvSpPr>
        <p:spPr>
          <a:xfrm>
            <a:off x="5463939" y="7073142"/>
            <a:ext cx="12323528" cy="192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~(admin)]# neutron port-show b97f9e54-1d7e-4156-9e4f-ff9128c2d55e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+-----------------------+-----------------------------------------------------------------------------------+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Field                 | Value  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+-----------------------+-----------------------------------------------------------------------------------+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admin_state_up        | True   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binding:host_id       | com1   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binding:vif_details   | {"port_filter": true, "ovs_hybrid_plug": true}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binding:vif_type      | ovs    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device_owner          | network:floatingip_agent_gateway                                                  |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fixed_ips             | {"subnet_id": "c909be5c-8c79-45bc-8262-27412686daaa", "ip_address": "10.1.0.208"}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network_id            | 597d27b4-18e2-4691-be15-c9d802f34113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+-----------------------+-----------------------------------------------------------------------------------+</a:t>
            </a:r>
          </a:p>
        </p:txBody>
      </p:sp>
      <p:pic>
        <p:nvPicPr>
          <p:cNvPr id="456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5050" y="4860800"/>
            <a:ext cx="1346201" cy="305546"/>
          </a:xfrm>
          <a:prstGeom prst="rect">
            <a:avLst/>
          </a:prstGeom>
        </p:spPr>
      </p:pic>
      <p:pic>
        <p:nvPicPr>
          <p:cNvPr id="458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5050" y="5178300"/>
            <a:ext cx="1346201" cy="305546"/>
          </a:xfrm>
          <a:prstGeom prst="rect">
            <a:avLst/>
          </a:prstGeom>
        </p:spPr>
      </p:pic>
      <p:pic>
        <p:nvPicPr>
          <p:cNvPr id="460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765392">
            <a:off x="2024570" y="5454127"/>
            <a:ext cx="5204934" cy="311994"/>
          </a:xfrm>
          <a:prstGeom prst="rect">
            <a:avLst/>
          </a:prstGeom>
        </p:spPr>
      </p:pic>
      <p:pic>
        <p:nvPicPr>
          <p:cNvPr id="462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54251" y="6092700"/>
            <a:ext cx="2594600" cy="305546"/>
          </a:xfrm>
          <a:prstGeom prst="rect">
            <a:avLst/>
          </a:prstGeom>
        </p:spPr>
      </p:pic>
      <p:pic>
        <p:nvPicPr>
          <p:cNvPr id="464" name="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83139">
            <a:off x="1524112" y="6718000"/>
            <a:ext cx="5946705" cy="311994"/>
          </a:xfrm>
          <a:prstGeom prst="rect">
            <a:avLst/>
          </a:prstGeom>
        </p:spPr>
      </p:pic>
      <p:pic>
        <p:nvPicPr>
          <p:cNvPr id="466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54251" y="8277100"/>
            <a:ext cx="2594600" cy="305546"/>
          </a:xfrm>
          <a:prstGeom prst="rect">
            <a:avLst/>
          </a:prstGeom>
        </p:spPr>
      </p:pic>
      <p:sp>
        <p:nvSpPr>
          <p:cNvPr id="468" name="Shape 468"/>
          <p:cNvSpPr/>
          <p:nvPr/>
        </p:nvSpPr>
        <p:spPr>
          <a:xfrm>
            <a:off x="5463939" y="2098991"/>
            <a:ext cx="7522146" cy="2225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~(admin)]# neutron port-show 73ceabf4-82a7-4f37-959c-fa53d1c6b1bb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+-----------------------+---------------------------------------------------------------------------------+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Field                 | Value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+-----------------------+---------------------------------------------------------------------------------+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admin_state_up        | True  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binding:vif_type      | distributed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binding:vnic_type     | normal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device_owner          | network:router_interface_distributed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fixed_ips             | {"subnet_id": "8ea8b9f7-95eb-4969-8f62-411a93c409a1", "ip_address": "99.0.0.1"}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id                    | 73ceabf4-82a7-4f37-959c-fa53d1c6b1bb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network_id            | e315ea38-da38-43fe-b559-001e222b73b7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status                | ACTIVE                          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tenant_id             | 78b6798d45ae41dc91244a8d263dc10f                                                |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9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+-----------------------+---------------------------------------------------------------------------------+</a:t>
            </a:r>
          </a:p>
        </p:txBody>
      </p:sp>
      <p:pic>
        <p:nvPicPr>
          <p:cNvPr id="469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5050" y="4543300"/>
            <a:ext cx="1346201" cy="305546"/>
          </a:xfrm>
          <a:prstGeom prst="rect">
            <a:avLst/>
          </a:prstGeom>
        </p:spPr>
      </p:pic>
      <p:pic>
        <p:nvPicPr>
          <p:cNvPr id="471" name="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0688992">
            <a:off x="1905092" y="3777611"/>
            <a:ext cx="5444139" cy="311993"/>
          </a:xfrm>
          <a:prstGeom prst="rect">
            <a:avLst/>
          </a:prstGeom>
        </p:spPr>
      </p:pic>
      <p:pic>
        <p:nvPicPr>
          <p:cNvPr id="473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43151" y="3133938"/>
            <a:ext cx="2594600" cy="305546"/>
          </a:xfrm>
          <a:prstGeom prst="rect">
            <a:avLst/>
          </a:prstGeom>
        </p:spPr>
      </p:pic>
      <p:pic>
        <p:nvPicPr>
          <p:cNvPr id="475" name="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949057" y="7003294"/>
            <a:ext cx="476251" cy="443310"/>
          </a:xfrm>
          <a:prstGeom prst="rect">
            <a:avLst/>
          </a:prstGeom>
        </p:spPr>
      </p:pic>
      <p:grpSp>
        <p:nvGrpSpPr>
          <p:cNvPr id="481" name="Group 481"/>
          <p:cNvGrpSpPr/>
          <p:nvPr/>
        </p:nvGrpSpPr>
        <p:grpSpPr>
          <a:xfrm>
            <a:off x="2075057" y="6838965"/>
            <a:ext cx="598651" cy="626353"/>
            <a:chOff x="-53881" y="-52810"/>
            <a:chExt cx="598650" cy="626351"/>
          </a:xfrm>
        </p:grpSpPr>
        <p:pic>
          <p:nvPicPr>
            <p:cNvPr id="477" name="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rot="18213538">
              <a:off x="-105023" y="222200"/>
              <a:ext cx="700934" cy="76201"/>
            </a:xfrm>
            <a:prstGeom prst="rect">
              <a:avLst/>
            </a:prstGeom>
            <a:effectLst/>
          </p:spPr>
        </p:pic>
        <p:pic>
          <p:nvPicPr>
            <p:cNvPr id="479" name="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2700000">
              <a:off x="-139767" y="236115"/>
              <a:ext cx="770421" cy="76201"/>
            </a:xfrm>
            <a:prstGeom prst="rect">
              <a:avLst/>
            </a:prstGeom>
            <a:effectLst/>
          </p:spPr>
        </p:pic>
      </p:grpSp>
      <p:sp>
        <p:nvSpPr>
          <p:cNvPr id="482" name="Shape 482"/>
          <p:cNvSpPr/>
          <p:nvPr/>
        </p:nvSpPr>
        <p:spPr>
          <a:xfrm>
            <a:off x="254849" y="1590614"/>
            <a:ext cx="4532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(1)</a:t>
            </a:r>
          </a:p>
        </p:txBody>
      </p:sp>
      <p:sp>
        <p:nvSpPr>
          <p:cNvPr id="483" name="Shape 483"/>
          <p:cNvSpPr/>
          <p:nvPr/>
        </p:nvSpPr>
        <p:spPr>
          <a:xfrm>
            <a:off x="254849" y="2513481"/>
            <a:ext cx="4532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(2)</a:t>
            </a:r>
          </a:p>
        </p:txBody>
      </p:sp>
      <p:sp>
        <p:nvSpPr>
          <p:cNvPr id="484" name="Shape 484"/>
          <p:cNvSpPr/>
          <p:nvPr/>
        </p:nvSpPr>
        <p:spPr>
          <a:xfrm>
            <a:off x="1664549" y="6872461"/>
            <a:ext cx="4532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(1)</a:t>
            </a:r>
          </a:p>
        </p:txBody>
      </p:sp>
      <p:sp>
        <p:nvSpPr>
          <p:cNvPr id="485" name="Shape 485"/>
          <p:cNvSpPr/>
          <p:nvPr/>
        </p:nvSpPr>
        <p:spPr>
          <a:xfrm>
            <a:off x="3469016" y="6872461"/>
            <a:ext cx="4532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(2)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/>
        </p:nvSpPr>
        <p:spPr>
          <a:xfrm flipH="1">
            <a:off x="9988702" y="4120774"/>
            <a:ext cx="126503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88" name="Shape 488"/>
          <p:cNvSpPr/>
          <p:nvPr/>
        </p:nvSpPr>
        <p:spPr>
          <a:xfrm flipH="1">
            <a:off x="1420674" y="2786781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89" name="Shape 489"/>
          <p:cNvSpPr/>
          <p:nvPr/>
        </p:nvSpPr>
        <p:spPr>
          <a:xfrm flipV="1">
            <a:off x="10071789" y="2664724"/>
            <a:ext cx="184556" cy="156051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90" name="Shape 490"/>
          <p:cNvSpPr/>
          <p:nvPr/>
        </p:nvSpPr>
        <p:spPr>
          <a:xfrm flipH="1">
            <a:off x="9013052" y="2683155"/>
            <a:ext cx="126503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91" name="Shape 491"/>
          <p:cNvSpPr/>
          <p:nvPr/>
        </p:nvSpPr>
        <p:spPr>
          <a:xfrm flipV="1">
            <a:off x="11112325" y="4148256"/>
            <a:ext cx="1" cy="1419202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92" name="Shape 492"/>
          <p:cNvSpPr/>
          <p:nvPr/>
        </p:nvSpPr>
        <p:spPr>
          <a:xfrm flipH="1" flipV="1">
            <a:off x="9075013" y="2702819"/>
            <a:ext cx="298796" cy="297227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93" name="Shape 493"/>
          <p:cNvSpPr/>
          <p:nvPr/>
        </p:nvSpPr>
        <p:spPr>
          <a:xfrm flipH="1" flipV="1">
            <a:off x="3185373" y="4729731"/>
            <a:ext cx="312653" cy="91692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94" name="Shape 494"/>
          <p:cNvSpPr/>
          <p:nvPr/>
        </p:nvSpPr>
        <p:spPr>
          <a:xfrm flipV="1">
            <a:off x="4375868" y="4729235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95" name="Shape 495"/>
          <p:cNvSpPr/>
          <p:nvPr/>
        </p:nvSpPr>
        <p:spPr>
          <a:xfrm flipV="1">
            <a:off x="2473305" y="2786207"/>
            <a:ext cx="173587" cy="281554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96" name="Shape 496"/>
          <p:cNvSpPr/>
          <p:nvPr/>
        </p:nvSpPr>
        <p:spPr>
          <a:xfrm flipH="1" flipV="1">
            <a:off x="1509492" y="2774558"/>
            <a:ext cx="233888" cy="282665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497" name="Shape 4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pc="76" sz="3800"/>
            </a:pPr>
          </a:p>
        </p:txBody>
      </p:sp>
      <p:sp>
        <p:nvSpPr>
          <p:cNvPr id="498" name="Shape 498"/>
          <p:cNvSpPr/>
          <p:nvPr/>
        </p:nvSpPr>
        <p:spPr>
          <a:xfrm>
            <a:off x="1389151" y="8623300"/>
            <a:ext cx="10455098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north-south generally defines network traffic that travels between an instance and external network (typically the Internet)</a:t>
            </a:r>
          </a:p>
          <a:p>
            <a:pPr marL="228600" indent="-228600" algn="l">
              <a:buSzPct val="100000"/>
              <a:buChar char="•"/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east-west generally defines network traffic that travels between instances.</a:t>
            </a:r>
          </a:p>
        </p:txBody>
      </p:sp>
      <p:sp>
        <p:nvSpPr>
          <p:cNvPr id="499" name="Shape 499"/>
          <p:cNvSpPr/>
          <p:nvPr/>
        </p:nvSpPr>
        <p:spPr>
          <a:xfrm>
            <a:off x="466300" y="5626100"/>
            <a:ext cx="5029789" cy="0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5756102" y="5634826"/>
            <a:ext cx="683473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4149103" y="53328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1511481" y="534819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10808745" y="53629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9164945" y="53808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1"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05" name="Shape 505"/>
          <p:cNvSpPr/>
          <p:nvPr/>
        </p:nvSpPr>
        <p:spPr>
          <a:xfrm>
            <a:off x="4262895" y="54471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506" name="Shape 506"/>
          <p:cNvSpPr/>
          <p:nvPr/>
        </p:nvSpPr>
        <p:spPr>
          <a:xfrm>
            <a:off x="407989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07" name="Shape 507"/>
          <p:cNvSpPr/>
          <p:nvPr/>
        </p:nvSpPr>
        <p:spPr>
          <a:xfrm>
            <a:off x="4059218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11.0.0.1</a:t>
            </a:r>
          </a:p>
        </p:txBody>
      </p:sp>
      <p:sp>
        <p:nvSpPr>
          <p:cNvPr id="508" name="Shape 508"/>
          <p:cNvSpPr/>
          <p:nvPr/>
        </p:nvSpPr>
        <p:spPr>
          <a:xfrm>
            <a:off x="4250195" y="45962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509" name="Shape 509"/>
          <p:cNvSpPr/>
          <p:nvPr/>
        </p:nvSpPr>
        <p:spPr>
          <a:xfrm>
            <a:off x="1608439" y="5462492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510" name="Shape 510"/>
          <p:cNvSpPr/>
          <p:nvPr/>
        </p:nvSpPr>
        <p:spPr>
          <a:xfrm>
            <a:off x="1229809" y="250842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11" name="Shape 511"/>
          <p:cNvSpPr/>
          <p:nvPr/>
        </p:nvSpPr>
        <p:spPr>
          <a:xfrm>
            <a:off x="1383272" y="2633339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512" name="Shape 512"/>
          <p:cNvSpPr/>
          <p:nvPr/>
        </p:nvSpPr>
        <p:spPr>
          <a:xfrm>
            <a:off x="2242499" y="222327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513" name="Shape 513"/>
          <p:cNvSpPr/>
          <p:nvPr/>
        </p:nvSpPr>
        <p:spPr>
          <a:xfrm>
            <a:off x="2347409" y="2510506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2512537" y="2635423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515" name="Shape 515"/>
          <p:cNvSpPr/>
          <p:nvPr/>
        </p:nvSpPr>
        <p:spPr>
          <a:xfrm>
            <a:off x="1138518" y="2229528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516" name="Shape 516"/>
          <p:cNvSpPr/>
          <p:nvPr/>
        </p:nvSpPr>
        <p:spPr>
          <a:xfrm>
            <a:off x="1024643" y="2249164"/>
            <a:ext cx="2200475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2283934" y="53312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18" name="Shape 518"/>
          <p:cNvSpPr/>
          <p:nvPr/>
        </p:nvSpPr>
        <p:spPr>
          <a:xfrm>
            <a:off x="2392556" y="5445526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519" name="Shape 519"/>
          <p:cNvSpPr/>
          <p:nvPr/>
        </p:nvSpPr>
        <p:spPr>
          <a:xfrm>
            <a:off x="3896007" y="4308702"/>
            <a:ext cx="959722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288272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21" name="Shape 521"/>
          <p:cNvSpPr/>
          <p:nvPr/>
        </p:nvSpPr>
        <p:spPr>
          <a:xfrm>
            <a:off x="2892185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</a:t>
            </a:r>
          </a:p>
        </p:txBody>
      </p:sp>
      <p:sp>
        <p:nvSpPr>
          <p:cNvPr id="522" name="Shape 522"/>
          <p:cNvSpPr/>
          <p:nvPr/>
        </p:nvSpPr>
        <p:spPr>
          <a:xfrm>
            <a:off x="2921008" y="4596210"/>
            <a:ext cx="5153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qdhcp</a:t>
            </a:r>
          </a:p>
        </p:txBody>
      </p:sp>
      <p:sp>
        <p:nvSpPr>
          <p:cNvPr id="523" name="Shape 523"/>
          <p:cNvSpPr/>
          <p:nvPr/>
        </p:nvSpPr>
        <p:spPr>
          <a:xfrm>
            <a:off x="2698837" y="4308702"/>
            <a:ext cx="959721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24" name="Shape 524"/>
          <p:cNvSpPr/>
          <p:nvPr/>
        </p:nvSpPr>
        <p:spPr>
          <a:xfrm>
            <a:off x="3231333" y="532400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3308872" y="543830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526" name="Shape 526"/>
          <p:cNvSpPr/>
          <p:nvPr/>
        </p:nvSpPr>
        <p:spPr>
          <a:xfrm flipV="1">
            <a:off x="7991642" y="4013655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7665432" y="4976441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7760292" y="472244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29" name="Shape 529"/>
          <p:cNvSpPr/>
          <p:nvPr/>
        </p:nvSpPr>
        <p:spPr>
          <a:xfrm>
            <a:off x="7759146" y="401144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7613474" y="3484310"/>
            <a:ext cx="770274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531" name="Shape 531"/>
          <p:cNvSpPr/>
          <p:nvPr/>
        </p:nvSpPr>
        <p:spPr>
          <a:xfrm>
            <a:off x="7237727" y="3019017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10.1.0.203 (floating)</a:t>
            </a:r>
          </a:p>
          <a:p>
            <a:pPr>
              <a:defRPr sz="1100"/>
            </a:pPr>
            <a:r>
              <a:t>11.0.0.21</a:t>
            </a:r>
          </a:p>
        </p:txBody>
      </p:sp>
      <p:sp>
        <p:nvSpPr>
          <p:cNvPr id="532" name="Shape 532"/>
          <p:cNvSpPr/>
          <p:nvPr/>
        </p:nvSpPr>
        <p:spPr>
          <a:xfrm>
            <a:off x="7759146" y="53808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33" name="Shape 533"/>
          <p:cNvSpPr/>
          <p:nvPr/>
        </p:nvSpPr>
        <p:spPr>
          <a:xfrm flipV="1">
            <a:off x="7167877" y="4009779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6841667" y="4972566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35" name="Shape 535"/>
          <p:cNvSpPr/>
          <p:nvPr/>
        </p:nvSpPr>
        <p:spPr>
          <a:xfrm>
            <a:off x="6936526" y="471856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36" name="Shape 536"/>
          <p:cNvSpPr/>
          <p:nvPr/>
        </p:nvSpPr>
        <p:spPr>
          <a:xfrm>
            <a:off x="6935381" y="400756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37" name="Shape 537"/>
          <p:cNvSpPr/>
          <p:nvPr/>
        </p:nvSpPr>
        <p:spPr>
          <a:xfrm>
            <a:off x="6789708" y="3480434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vm1</a:t>
            </a:r>
          </a:p>
        </p:txBody>
      </p:sp>
      <p:sp>
        <p:nvSpPr>
          <p:cNvPr id="538" name="Shape 538"/>
          <p:cNvSpPr/>
          <p:nvPr/>
        </p:nvSpPr>
        <p:spPr>
          <a:xfrm>
            <a:off x="6769785" y="3209517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11.0.0.22</a:t>
            </a:r>
          </a:p>
        </p:txBody>
      </p:sp>
      <p:sp>
        <p:nvSpPr>
          <p:cNvPr id="539" name="Shape 539"/>
          <p:cNvSpPr/>
          <p:nvPr/>
        </p:nvSpPr>
        <p:spPr>
          <a:xfrm>
            <a:off x="6935381" y="537695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7014066" y="4172584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541" name="Shape 541"/>
          <p:cNvSpPr/>
          <p:nvPr/>
        </p:nvSpPr>
        <p:spPr>
          <a:xfrm>
            <a:off x="7831370" y="417137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542" name="Shape 542"/>
          <p:cNvSpPr/>
          <p:nvPr/>
        </p:nvSpPr>
        <p:spPr>
          <a:xfrm>
            <a:off x="6999526" y="4804083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543" name="Shape 543"/>
          <p:cNvSpPr/>
          <p:nvPr/>
        </p:nvSpPr>
        <p:spPr>
          <a:xfrm>
            <a:off x="7856769" y="4830391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544" name="Shape 544"/>
          <p:cNvSpPr/>
          <p:nvPr/>
        </p:nvSpPr>
        <p:spPr>
          <a:xfrm>
            <a:off x="7000216" y="5476076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545" name="Shape 545"/>
          <p:cNvSpPr/>
          <p:nvPr/>
        </p:nvSpPr>
        <p:spPr>
          <a:xfrm>
            <a:off x="7823734" y="5488776"/>
            <a:ext cx="35249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546" name="Shape 546"/>
          <p:cNvSpPr/>
          <p:nvPr/>
        </p:nvSpPr>
        <p:spPr>
          <a:xfrm flipV="1">
            <a:off x="6425971" y="5612574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6010861" y="6575361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6194621" y="632136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49" name="Shape 549"/>
          <p:cNvSpPr/>
          <p:nvPr/>
        </p:nvSpPr>
        <p:spPr>
          <a:xfrm>
            <a:off x="6154226" y="534889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6088738" y="5488590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551" name="Shape 551"/>
          <p:cNvSpPr/>
          <p:nvPr/>
        </p:nvSpPr>
        <p:spPr>
          <a:xfrm>
            <a:off x="6119498" y="6441090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552" name="Shape 552"/>
          <p:cNvSpPr/>
          <p:nvPr/>
        </p:nvSpPr>
        <p:spPr>
          <a:xfrm>
            <a:off x="8750497" y="2422327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53" name="Shape 553"/>
          <p:cNvSpPr/>
          <p:nvPr/>
        </p:nvSpPr>
        <p:spPr>
          <a:xfrm>
            <a:off x="8920794" y="2547243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554" name="Shape 554"/>
          <p:cNvSpPr/>
          <p:nvPr/>
        </p:nvSpPr>
        <p:spPr>
          <a:xfrm>
            <a:off x="8276939" y="2148348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555" name="Shape 555"/>
          <p:cNvSpPr/>
          <p:nvPr/>
        </p:nvSpPr>
        <p:spPr>
          <a:xfrm>
            <a:off x="9868097" y="2424411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10015134" y="2549327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rfp</a:t>
            </a:r>
          </a:p>
        </p:txBody>
      </p:sp>
      <p:sp>
        <p:nvSpPr>
          <p:cNvPr id="557" name="Shape 557"/>
          <p:cNvSpPr/>
          <p:nvPr/>
        </p:nvSpPr>
        <p:spPr>
          <a:xfrm>
            <a:off x="10013127" y="2140791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558" name="Shape 558"/>
          <p:cNvSpPr/>
          <p:nvPr/>
        </p:nvSpPr>
        <p:spPr>
          <a:xfrm>
            <a:off x="8545331" y="2163068"/>
            <a:ext cx="2200474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59" name="Shape 559"/>
          <p:cNvSpPr/>
          <p:nvPr/>
        </p:nvSpPr>
        <p:spPr>
          <a:xfrm>
            <a:off x="9267561" y="5486506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560" name="Shape 560"/>
          <p:cNvSpPr/>
          <p:nvPr/>
        </p:nvSpPr>
        <p:spPr>
          <a:xfrm>
            <a:off x="9733742" y="3842416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61" name="Shape 561"/>
          <p:cNvSpPr/>
          <p:nvPr/>
        </p:nvSpPr>
        <p:spPr>
          <a:xfrm>
            <a:off x="9890194" y="3969416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fpr</a:t>
            </a:r>
          </a:p>
        </p:txBody>
      </p:sp>
      <p:sp>
        <p:nvSpPr>
          <p:cNvPr id="562" name="Shape 562"/>
          <p:cNvSpPr/>
          <p:nvPr/>
        </p:nvSpPr>
        <p:spPr>
          <a:xfrm>
            <a:off x="9690733" y="4382816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563" name="Shape 563"/>
          <p:cNvSpPr/>
          <p:nvPr/>
        </p:nvSpPr>
        <p:spPr>
          <a:xfrm>
            <a:off x="10851342" y="3844500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64" name="Shape 564"/>
          <p:cNvSpPr/>
          <p:nvPr/>
        </p:nvSpPr>
        <p:spPr>
          <a:xfrm>
            <a:off x="11024223" y="3969416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565" name="Shape 565"/>
          <p:cNvSpPr/>
          <p:nvPr/>
        </p:nvSpPr>
        <p:spPr>
          <a:xfrm>
            <a:off x="11083810" y="4391913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10.1.0.208</a:t>
            </a:r>
          </a:p>
        </p:txBody>
      </p:sp>
      <p:sp>
        <p:nvSpPr>
          <p:cNvPr id="566" name="Shape 566"/>
          <p:cNvSpPr/>
          <p:nvPr/>
        </p:nvSpPr>
        <p:spPr>
          <a:xfrm>
            <a:off x="9528575" y="3583158"/>
            <a:ext cx="2200475" cy="1075234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10943762" y="5453894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568" name="Shape 568"/>
          <p:cNvSpPr/>
          <p:nvPr/>
        </p:nvSpPr>
        <p:spPr>
          <a:xfrm flipV="1">
            <a:off x="11942776" y="5511799"/>
            <a:ext cx="1" cy="17405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69" name="Shape 569"/>
          <p:cNvSpPr/>
          <p:nvPr/>
        </p:nvSpPr>
        <p:spPr>
          <a:xfrm>
            <a:off x="11488320" y="7233891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11672080" y="697989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11703198" y="534293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72" name="Shape 572"/>
          <p:cNvSpPr/>
          <p:nvPr/>
        </p:nvSpPr>
        <p:spPr>
          <a:xfrm>
            <a:off x="11668400" y="5482639"/>
            <a:ext cx="54852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573" name="Shape 573"/>
          <p:cNvSpPr/>
          <p:nvPr/>
        </p:nvSpPr>
        <p:spPr>
          <a:xfrm>
            <a:off x="11580954" y="7099620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sp>
        <p:nvSpPr>
          <p:cNvPr id="574" name="Shape 574"/>
          <p:cNvSpPr/>
          <p:nvPr/>
        </p:nvSpPr>
        <p:spPr>
          <a:xfrm flipV="1">
            <a:off x="5161326" y="5627935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4822416" y="6590721"/>
            <a:ext cx="694050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76" name="Shape 576"/>
          <p:cNvSpPr/>
          <p:nvPr/>
        </p:nvSpPr>
        <p:spPr>
          <a:xfrm>
            <a:off x="4929976" y="633672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77" name="Shape 577"/>
          <p:cNvSpPr/>
          <p:nvPr/>
        </p:nvSpPr>
        <p:spPr>
          <a:xfrm>
            <a:off x="4889581" y="536425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78" name="Shape 578"/>
          <p:cNvSpPr/>
          <p:nvPr/>
        </p:nvSpPr>
        <p:spPr>
          <a:xfrm>
            <a:off x="4824093" y="5503951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579" name="Shape 579"/>
          <p:cNvSpPr/>
          <p:nvPr/>
        </p:nvSpPr>
        <p:spPr>
          <a:xfrm>
            <a:off x="4854853" y="6456451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580" name="Shape 580"/>
          <p:cNvSpPr/>
          <p:nvPr/>
        </p:nvSpPr>
        <p:spPr>
          <a:xfrm flipV="1">
            <a:off x="887671" y="5531644"/>
            <a:ext cx="1" cy="17405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433215" y="7253736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616975" y="699973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648093" y="536278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84" name="Shape 584"/>
          <p:cNvSpPr/>
          <p:nvPr/>
        </p:nvSpPr>
        <p:spPr>
          <a:xfrm>
            <a:off x="613295" y="5502484"/>
            <a:ext cx="54852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585" name="Shape 585"/>
          <p:cNvSpPr/>
          <p:nvPr/>
        </p:nvSpPr>
        <p:spPr>
          <a:xfrm>
            <a:off x="525849" y="7119465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/>
        </p:nvSpPr>
        <p:spPr>
          <a:xfrm flipH="1">
            <a:off x="9988702" y="4120774"/>
            <a:ext cx="126503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88" name="Shape 588"/>
          <p:cNvSpPr/>
          <p:nvPr/>
        </p:nvSpPr>
        <p:spPr>
          <a:xfrm flipH="1">
            <a:off x="1420674" y="2786781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89" name="Shape 589"/>
          <p:cNvSpPr/>
          <p:nvPr/>
        </p:nvSpPr>
        <p:spPr>
          <a:xfrm flipV="1">
            <a:off x="10071789" y="2664724"/>
            <a:ext cx="184556" cy="156051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90" name="Shape 590"/>
          <p:cNvSpPr/>
          <p:nvPr/>
        </p:nvSpPr>
        <p:spPr>
          <a:xfrm flipH="1">
            <a:off x="9013052" y="2683155"/>
            <a:ext cx="126503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91" name="Shape 591"/>
          <p:cNvSpPr/>
          <p:nvPr/>
        </p:nvSpPr>
        <p:spPr>
          <a:xfrm flipV="1">
            <a:off x="11112325" y="4148256"/>
            <a:ext cx="1" cy="1419202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92" name="Shape 592"/>
          <p:cNvSpPr/>
          <p:nvPr/>
        </p:nvSpPr>
        <p:spPr>
          <a:xfrm flipH="1" flipV="1">
            <a:off x="9075013" y="2702819"/>
            <a:ext cx="298796" cy="297227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93" name="Shape 593"/>
          <p:cNvSpPr/>
          <p:nvPr/>
        </p:nvSpPr>
        <p:spPr>
          <a:xfrm flipH="1" flipV="1">
            <a:off x="3185373" y="4729731"/>
            <a:ext cx="312653" cy="91692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94" name="Shape 594"/>
          <p:cNvSpPr/>
          <p:nvPr/>
        </p:nvSpPr>
        <p:spPr>
          <a:xfrm flipV="1">
            <a:off x="4375868" y="4729235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95" name="Shape 595"/>
          <p:cNvSpPr/>
          <p:nvPr/>
        </p:nvSpPr>
        <p:spPr>
          <a:xfrm flipV="1">
            <a:off x="2473305" y="2786207"/>
            <a:ext cx="173587" cy="281554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96" name="Shape 596"/>
          <p:cNvSpPr/>
          <p:nvPr/>
        </p:nvSpPr>
        <p:spPr>
          <a:xfrm flipH="1" flipV="1">
            <a:off x="1509492" y="2774558"/>
            <a:ext cx="233888" cy="282665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597" name="Shape 597"/>
          <p:cNvSpPr/>
          <p:nvPr>
            <p:ph type="body" idx="13"/>
          </p:nvPr>
        </p:nvSpPr>
        <p:spPr>
          <a:xfrm>
            <a:off x="632357" y="1306661"/>
            <a:ext cx="11658601" cy="536266"/>
          </a:xfrm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598" name="Shape 5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pc="76" sz="3800"/>
            </a:pPr>
          </a:p>
        </p:txBody>
      </p:sp>
      <p:sp>
        <p:nvSpPr>
          <p:cNvPr id="599" name="Shape 599"/>
          <p:cNvSpPr/>
          <p:nvPr/>
        </p:nvSpPr>
        <p:spPr>
          <a:xfrm>
            <a:off x="1389151" y="8623300"/>
            <a:ext cx="10455098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north-south generally defines network traffic that travels between an instance and external network (typically the Internet)</a:t>
            </a:r>
          </a:p>
          <a:p>
            <a:pPr marL="228600" indent="-228600" algn="l">
              <a:buSzPct val="100000"/>
              <a:buChar char="•"/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east-west generally defines network traffic that travels between instances.</a:t>
            </a:r>
          </a:p>
        </p:txBody>
      </p:sp>
      <p:sp>
        <p:nvSpPr>
          <p:cNvPr id="600" name="Shape 600"/>
          <p:cNvSpPr/>
          <p:nvPr/>
        </p:nvSpPr>
        <p:spPr>
          <a:xfrm>
            <a:off x="466300" y="5626100"/>
            <a:ext cx="5029789" cy="0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01" name="Shape 601"/>
          <p:cNvSpPr/>
          <p:nvPr/>
        </p:nvSpPr>
        <p:spPr>
          <a:xfrm>
            <a:off x="5756102" y="5634826"/>
            <a:ext cx="683473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02" name="Shape 602"/>
          <p:cNvSpPr/>
          <p:nvPr/>
        </p:nvSpPr>
        <p:spPr>
          <a:xfrm>
            <a:off x="4149103" y="53328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03" name="Shape 603"/>
          <p:cNvSpPr/>
          <p:nvPr/>
        </p:nvSpPr>
        <p:spPr>
          <a:xfrm>
            <a:off x="1511481" y="534819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04" name="Shape 604"/>
          <p:cNvSpPr/>
          <p:nvPr/>
        </p:nvSpPr>
        <p:spPr>
          <a:xfrm>
            <a:off x="10808745" y="53629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9164945" y="53808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1"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06" name="Shape 606"/>
          <p:cNvSpPr/>
          <p:nvPr/>
        </p:nvSpPr>
        <p:spPr>
          <a:xfrm>
            <a:off x="4262895" y="54471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607" name="Shape 607"/>
          <p:cNvSpPr/>
          <p:nvPr/>
        </p:nvSpPr>
        <p:spPr>
          <a:xfrm>
            <a:off x="407989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4059218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11.0.0.1</a:t>
            </a:r>
          </a:p>
        </p:txBody>
      </p:sp>
      <p:sp>
        <p:nvSpPr>
          <p:cNvPr id="609" name="Shape 609"/>
          <p:cNvSpPr/>
          <p:nvPr/>
        </p:nvSpPr>
        <p:spPr>
          <a:xfrm>
            <a:off x="4250195" y="45962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610" name="Shape 610"/>
          <p:cNvSpPr/>
          <p:nvPr/>
        </p:nvSpPr>
        <p:spPr>
          <a:xfrm>
            <a:off x="1608439" y="5462492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611" name="Shape 611"/>
          <p:cNvSpPr/>
          <p:nvPr/>
        </p:nvSpPr>
        <p:spPr>
          <a:xfrm>
            <a:off x="1229809" y="250842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12" name="Shape 612"/>
          <p:cNvSpPr/>
          <p:nvPr/>
        </p:nvSpPr>
        <p:spPr>
          <a:xfrm>
            <a:off x="1383272" y="2633339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613" name="Shape 613"/>
          <p:cNvSpPr/>
          <p:nvPr/>
        </p:nvSpPr>
        <p:spPr>
          <a:xfrm>
            <a:off x="2242499" y="222327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614" name="Shape 614"/>
          <p:cNvSpPr/>
          <p:nvPr/>
        </p:nvSpPr>
        <p:spPr>
          <a:xfrm>
            <a:off x="2347409" y="2510506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15" name="Shape 615"/>
          <p:cNvSpPr/>
          <p:nvPr/>
        </p:nvSpPr>
        <p:spPr>
          <a:xfrm>
            <a:off x="2512537" y="2635423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616" name="Shape 616"/>
          <p:cNvSpPr/>
          <p:nvPr/>
        </p:nvSpPr>
        <p:spPr>
          <a:xfrm>
            <a:off x="1138518" y="2229528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617" name="Shape 617"/>
          <p:cNvSpPr/>
          <p:nvPr/>
        </p:nvSpPr>
        <p:spPr>
          <a:xfrm>
            <a:off x="1024643" y="2249164"/>
            <a:ext cx="2200475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18" name="Shape 618"/>
          <p:cNvSpPr/>
          <p:nvPr/>
        </p:nvSpPr>
        <p:spPr>
          <a:xfrm>
            <a:off x="2283934" y="53312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19" name="Shape 619"/>
          <p:cNvSpPr/>
          <p:nvPr/>
        </p:nvSpPr>
        <p:spPr>
          <a:xfrm>
            <a:off x="2392556" y="5445526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620" name="Shape 620"/>
          <p:cNvSpPr/>
          <p:nvPr/>
        </p:nvSpPr>
        <p:spPr>
          <a:xfrm>
            <a:off x="3896007" y="4308702"/>
            <a:ext cx="959722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21" name="Shape 621"/>
          <p:cNvSpPr/>
          <p:nvPr/>
        </p:nvSpPr>
        <p:spPr>
          <a:xfrm>
            <a:off x="288272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22" name="Shape 622"/>
          <p:cNvSpPr/>
          <p:nvPr/>
        </p:nvSpPr>
        <p:spPr>
          <a:xfrm>
            <a:off x="2892185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</a:t>
            </a:r>
          </a:p>
        </p:txBody>
      </p:sp>
      <p:sp>
        <p:nvSpPr>
          <p:cNvPr id="623" name="Shape 623"/>
          <p:cNvSpPr/>
          <p:nvPr/>
        </p:nvSpPr>
        <p:spPr>
          <a:xfrm>
            <a:off x="2921008" y="4596210"/>
            <a:ext cx="5153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qdhcp</a:t>
            </a:r>
          </a:p>
        </p:txBody>
      </p:sp>
      <p:sp>
        <p:nvSpPr>
          <p:cNvPr id="624" name="Shape 624"/>
          <p:cNvSpPr/>
          <p:nvPr/>
        </p:nvSpPr>
        <p:spPr>
          <a:xfrm>
            <a:off x="2698837" y="4308702"/>
            <a:ext cx="959721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25" name="Shape 625"/>
          <p:cNvSpPr/>
          <p:nvPr/>
        </p:nvSpPr>
        <p:spPr>
          <a:xfrm>
            <a:off x="3231333" y="532400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26" name="Shape 626"/>
          <p:cNvSpPr/>
          <p:nvPr/>
        </p:nvSpPr>
        <p:spPr>
          <a:xfrm>
            <a:off x="3308872" y="543830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627" name="Shape 627"/>
          <p:cNvSpPr/>
          <p:nvPr/>
        </p:nvSpPr>
        <p:spPr>
          <a:xfrm flipV="1">
            <a:off x="7991642" y="4013655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28" name="Shape 628"/>
          <p:cNvSpPr/>
          <p:nvPr/>
        </p:nvSpPr>
        <p:spPr>
          <a:xfrm>
            <a:off x="7665432" y="4976441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29" name="Shape 629"/>
          <p:cNvSpPr/>
          <p:nvPr/>
        </p:nvSpPr>
        <p:spPr>
          <a:xfrm>
            <a:off x="7760292" y="472244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7759146" y="401144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31" name="Shape 631"/>
          <p:cNvSpPr/>
          <p:nvPr/>
        </p:nvSpPr>
        <p:spPr>
          <a:xfrm>
            <a:off x="7613474" y="3484310"/>
            <a:ext cx="770274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632" name="Shape 632"/>
          <p:cNvSpPr/>
          <p:nvPr/>
        </p:nvSpPr>
        <p:spPr>
          <a:xfrm>
            <a:off x="7237727" y="3019017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10.1.0.203 (floating)</a:t>
            </a:r>
          </a:p>
          <a:p>
            <a:pPr>
              <a:defRPr sz="1100"/>
            </a:pPr>
            <a:r>
              <a:t>11.0.0.21</a:t>
            </a:r>
          </a:p>
        </p:txBody>
      </p:sp>
      <p:sp>
        <p:nvSpPr>
          <p:cNvPr id="633" name="Shape 633"/>
          <p:cNvSpPr/>
          <p:nvPr/>
        </p:nvSpPr>
        <p:spPr>
          <a:xfrm>
            <a:off x="7759146" y="53808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34" name="Shape 634"/>
          <p:cNvSpPr/>
          <p:nvPr/>
        </p:nvSpPr>
        <p:spPr>
          <a:xfrm flipV="1">
            <a:off x="7167877" y="4009779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35" name="Shape 635"/>
          <p:cNvSpPr/>
          <p:nvPr/>
        </p:nvSpPr>
        <p:spPr>
          <a:xfrm>
            <a:off x="6841667" y="4972566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36" name="Shape 636"/>
          <p:cNvSpPr/>
          <p:nvPr/>
        </p:nvSpPr>
        <p:spPr>
          <a:xfrm>
            <a:off x="6936526" y="471856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37" name="Shape 637"/>
          <p:cNvSpPr/>
          <p:nvPr/>
        </p:nvSpPr>
        <p:spPr>
          <a:xfrm>
            <a:off x="6935381" y="400756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38" name="Shape 638"/>
          <p:cNvSpPr/>
          <p:nvPr/>
        </p:nvSpPr>
        <p:spPr>
          <a:xfrm>
            <a:off x="6789708" y="3480434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vm1</a:t>
            </a:r>
          </a:p>
        </p:txBody>
      </p:sp>
      <p:sp>
        <p:nvSpPr>
          <p:cNvPr id="639" name="Shape 639"/>
          <p:cNvSpPr/>
          <p:nvPr/>
        </p:nvSpPr>
        <p:spPr>
          <a:xfrm>
            <a:off x="6769785" y="3209517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11.0.0.22</a:t>
            </a:r>
          </a:p>
        </p:txBody>
      </p:sp>
      <p:sp>
        <p:nvSpPr>
          <p:cNvPr id="640" name="Shape 640"/>
          <p:cNvSpPr/>
          <p:nvPr/>
        </p:nvSpPr>
        <p:spPr>
          <a:xfrm>
            <a:off x="6935381" y="537695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41" name="Shape 641"/>
          <p:cNvSpPr/>
          <p:nvPr/>
        </p:nvSpPr>
        <p:spPr>
          <a:xfrm>
            <a:off x="7014066" y="4172584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642" name="Shape 642"/>
          <p:cNvSpPr/>
          <p:nvPr/>
        </p:nvSpPr>
        <p:spPr>
          <a:xfrm>
            <a:off x="7831370" y="417137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643" name="Shape 643"/>
          <p:cNvSpPr/>
          <p:nvPr/>
        </p:nvSpPr>
        <p:spPr>
          <a:xfrm>
            <a:off x="6999526" y="4804083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644" name="Shape 644"/>
          <p:cNvSpPr/>
          <p:nvPr/>
        </p:nvSpPr>
        <p:spPr>
          <a:xfrm>
            <a:off x="7856769" y="4830391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645" name="Shape 645"/>
          <p:cNvSpPr/>
          <p:nvPr/>
        </p:nvSpPr>
        <p:spPr>
          <a:xfrm>
            <a:off x="7000216" y="5476076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646" name="Shape 646"/>
          <p:cNvSpPr/>
          <p:nvPr/>
        </p:nvSpPr>
        <p:spPr>
          <a:xfrm>
            <a:off x="7823734" y="5488776"/>
            <a:ext cx="35249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647" name="Shape 647"/>
          <p:cNvSpPr/>
          <p:nvPr/>
        </p:nvSpPr>
        <p:spPr>
          <a:xfrm flipV="1">
            <a:off x="6425971" y="5612574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48" name="Shape 648"/>
          <p:cNvSpPr/>
          <p:nvPr/>
        </p:nvSpPr>
        <p:spPr>
          <a:xfrm>
            <a:off x="6010861" y="6575361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49" name="Shape 649"/>
          <p:cNvSpPr/>
          <p:nvPr/>
        </p:nvSpPr>
        <p:spPr>
          <a:xfrm>
            <a:off x="6194621" y="632136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50" name="Shape 650"/>
          <p:cNvSpPr/>
          <p:nvPr/>
        </p:nvSpPr>
        <p:spPr>
          <a:xfrm>
            <a:off x="6154226" y="534889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51" name="Shape 651"/>
          <p:cNvSpPr/>
          <p:nvPr/>
        </p:nvSpPr>
        <p:spPr>
          <a:xfrm>
            <a:off x="6088738" y="5488590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652" name="Shape 652"/>
          <p:cNvSpPr/>
          <p:nvPr/>
        </p:nvSpPr>
        <p:spPr>
          <a:xfrm>
            <a:off x="6119498" y="6441090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653" name="Shape 653"/>
          <p:cNvSpPr/>
          <p:nvPr/>
        </p:nvSpPr>
        <p:spPr>
          <a:xfrm>
            <a:off x="8750497" y="2422327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54" name="Shape 654"/>
          <p:cNvSpPr/>
          <p:nvPr/>
        </p:nvSpPr>
        <p:spPr>
          <a:xfrm>
            <a:off x="8920794" y="2547243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655" name="Shape 655"/>
          <p:cNvSpPr/>
          <p:nvPr/>
        </p:nvSpPr>
        <p:spPr>
          <a:xfrm>
            <a:off x="8276939" y="2148348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656" name="Shape 656"/>
          <p:cNvSpPr/>
          <p:nvPr/>
        </p:nvSpPr>
        <p:spPr>
          <a:xfrm>
            <a:off x="9868097" y="2424411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57" name="Shape 657"/>
          <p:cNvSpPr/>
          <p:nvPr/>
        </p:nvSpPr>
        <p:spPr>
          <a:xfrm>
            <a:off x="10015134" y="2549327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rfp</a:t>
            </a:r>
          </a:p>
        </p:txBody>
      </p:sp>
      <p:sp>
        <p:nvSpPr>
          <p:cNvPr id="658" name="Shape 658"/>
          <p:cNvSpPr/>
          <p:nvPr/>
        </p:nvSpPr>
        <p:spPr>
          <a:xfrm>
            <a:off x="10013127" y="2140791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659" name="Shape 659"/>
          <p:cNvSpPr/>
          <p:nvPr/>
        </p:nvSpPr>
        <p:spPr>
          <a:xfrm>
            <a:off x="8545331" y="2163068"/>
            <a:ext cx="2200474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60" name="Shape 660"/>
          <p:cNvSpPr/>
          <p:nvPr/>
        </p:nvSpPr>
        <p:spPr>
          <a:xfrm>
            <a:off x="9267561" y="5486506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661" name="Shape 661"/>
          <p:cNvSpPr/>
          <p:nvPr/>
        </p:nvSpPr>
        <p:spPr>
          <a:xfrm>
            <a:off x="9733742" y="3842416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62" name="Shape 662"/>
          <p:cNvSpPr/>
          <p:nvPr/>
        </p:nvSpPr>
        <p:spPr>
          <a:xfrm>
            <a:off x="9890194" y="3969416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fpr</a:t>
            </a:r>
          </a:p>
        </p:txBody>
      </p:sp>
      <p:sp>
        <p:nvSpPr>
          <p:cNvPr id="663" name="Shape 663"/>
          <p:cNvSpPr/>
          <p:nvPr/>
        </p:nvSpPr>
        <p:spPr>
          <a:xfrm>
            <a:off x="9690733" y="4382816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664" name="Shape 664"/>
          <p:cNvSpPr/>
          <p:nvPr/>
        </p:nvSpPr>
        <p:spPr>
          <a:xfrm>
            <a:off x="10851342" y="3844500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65" name="Shape 665"/>
          <p:cNvSpPr/>
          <p:nvPr/>
        </p:nvSpPr>
        <p:spPr>
          <a:xfrm>
            <a:off x="11024223" y="3969416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666" name="Shape 666"/>
          <p:cNvSpPr/>
          <p:nvPr/>
        </p:nvSpPr>
        <p:spPr>
          <a:xfrm>
            <a:off x="11083810" y="4391913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10.1.0.208</a:t>
            </a:r>
          </a:p>
        </p:txBody>
      </p:sp>
      <p:sp>
        <p:nvSpPr>
          <p:cNvPr id="667" name="Shape 667"/>
          <p:cNvSpPr/>
          <p:nvPr/>
        </p:nvSpPr>
        <p:spPr>
          <a:xfrm>
            <a:off x="9528575" y="3583158"/>
            <a:ext cx="2200475" cy="1075234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68" name="Shape 668"/>
          <p:cNvSpPr/>
          <p:nvPr/>
        </p:nvSpPr>
        <p:spPr>
          <a:xfrm>
            <a:off x="10943762" y="5453894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669" name="Shape 669"/>
          <p:cNvSpPr/>
          <p:nvPr/>
        </p:nvSpPr>
        <p:spPr>
          <a:xfrm flipV="1">
            <a:off x="11942776" y="5511799"/>
            <a:ext cx="1" cy="17405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70" name="Shape 670"/>
          <p:cNvSpPr/>
          <p:nvPr/>
        </p:nvSpPr>
        <p:spPr>
          <a:xfrm>
            <a:off x="11488320" y="7233891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71" name="Shape 671"/>
          <p:cNvSpPr/>
          <p:nvPr/>
        </p:nvSpPr>
        <p:spPr>
          <a:xfrm>
            <a:off x="11672080" y="697989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72" name="Shape 672"/>
          <p:cNvSpPr/>
          <p:nvPr/>
        </p:nvSpPr>
        <p:spPr>
          <a:xfrm>
            <a:off x="11703198" y="534293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73" name="Shape 673"/>
          <p:cNvSpPr/>
          <p:nvPr/>
        </p:nvSpPr>
        <p:spPr>
          <a:xfrm>
            <a:off x="11668400" y="5482639"/>
            <a:ext cx="54852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674" name="Shape 674"/>
          <p:cNvSpPr/>
          <p:nvPr/>
        </p:nvSpPr>
        <p:spPr>
          <a:xfrm>
            <a:off x="11580954" y="7099620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sp>
        <p:nvSpPr>
          <p:cNvPr id="675" name="Shape 675"/>
          <p:cNvSpPr/>
          <p:nvPr/>
        </p:nvSpPr>
        <p:spPr>
          <a:xfrm flipV="1">
            <a:off x="5161326" y="5627935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76" name="Shape 676"/>
          <p:cNvSpPr/>
          <p:nvPr/>
        </p:nvSpPr>
        <p:spPr>
          <a:xfrm>
            <a:off x="4822416" y="6590721"/>
            <a:ext cx="694050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77" name="Shape 677"/>
          <p:cNvSpPr/>
          <p:nvPr/>
        </p:nvSpPr>
        <p:spPr>
          <a:xfrm>
            <a:off x="4929976" y="633672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78" name="Shape 678"/>
          <p:cNvSpPr/>
          <p:nvPr/>
        </p:nvSpPr>
        <p:spPr>
          <a:xfrm>
            <a:off x="4889581" y="536425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79" name="Shape 679"/>
          <p:cNvSpPr/>
          <p:nvPr/>
        </p:nvSpPr>
        <p:spPr>
          <a:xfrm>
            <a:off x="4824093" y="5503951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680" name="Shape 680"/>
          <p:cNvSpPr/>
          <p:nvPr/>
        </p:nvSpPr>
        <p:spPr>
          <a:xfrm>
            <a:off x="4854853" y="6456451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681" name="Shape 681"/>
          <p:cNvSpPr/>
          <p:nvPr/>
        </p:nvSpPr>
        <p:spPr>
          <a:xfrm flipV="1">
            <a:off x="887671" y="5531644"/>
            <a:ext cx="1" cy="17405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82" name="Shape 682"/>
          <p:cNvSpPr/>
          <p:nvPr/>
        </p:nvSpPr>
        <p:spPr>
          <a:xfrm>
            <a:off x="433215" y="7253736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83" name="Shape 683"/>
          <p:cNvSpPr/>
          <p:nvPr/>
        </p:nvSpPr>
        <p:spPr>
          <a:xfrm>
            <a:off x="616975" y="699973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84" name="Shape 684"/>
          <p:cNvSpPr/>
          <p:nvPr/>
        </p:nvSpPr>
        <p:spPr>
          <a:xfrm>
            <a:off x="648093" y="536278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85" name="Shape 685"/>
          <p:cNvSpPr/>
          <p:nvPr/>
        </p:nvSpPr>
        <p:spPr>
          <a:xfrm>
            <a:off x="613295" y="5502484"/>
            <a:ext cx="54852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686" name="Shape 686"/>
          <p:cNvSpPr/>
          <p:nvPr/>
        </p:nvSpPr>
        <p:spPr>
          <a:xfrm>
            <a:off x="525849" y="7119465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pic>
        <p:nvPicPr>
          <p:cNvPr id="68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888" y="2686070"/>
            <a:ext cx="6560468" cy="52699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8593" y="2816618"/>
            <a:ext cx="4092388" cy="5281361"/>
          </a:xfrm>
          <a:prstGeom prst="rect">
            <a:avLst/>
          </a:prstGeom>
        </p:spPr>
      </p:pic>
      <p:sp>
        <p:nvSpPr>
          <p:cNvPr id="692" name="Shape 692"/>
          <p:cNvSpPr/>
          <p:nvPr/>
        </p:nvSpPr>
        <p:spPr>
          <a:xfrm flipH="1">
            <a:off x="9988702" y="4120774"/>
            <a:ext cx="126503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93" name="Shape 693"/>
          <p:cNvSpPr/>
          <p:nvPr/>
        </p:nvSpPr>
        <p:spPr>
          <a:xfrm flipH="1">
            <a:off x="1420674" y="2786781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94" name="Shape 694"/>
          <p:cNvSpPr/>
          <p:nvPr/>
        </p:nvSpPr>
        <p:spPr>
          <a:xfrm flipV="1">
            <a:off x="10071789" y="2664724"/>
            <a:ext cx="184556" cy="156051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95" name="Shape 695"/>
          <p:cNvSpPr/>
          <p:nvPr/>
        </p:nvSpPr>
        <p:spPr>
          <a:xfrm flipH="1">
            <a:off x="9013052" y="2683155"/>
            <a:ext cx="126503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96" name="Shape 696"/>
          <p:cNvSpPr/>
          <p:nvPr/>
        </p:nvSpPr>
        <p:spPr>
          <a:xfrm flipV="1">
            <a:off x="11112325" y="4148256"/>
            <a:ext cx="1" cy="1419202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97" name="Shape 697"/>
          <p:cNvSpPr/>
          <p:nvPr/>
        </p:nvSpPr>
        <p:spPr>
          <a:xfrm flipH="1" flipV="1">
            <a:off x="9075013" y="2702819"/>
            <a:ext cx="298796" cy="297227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98" name="Shape 698"/>
          <p:cNvSpPr/>
          <p:nvPr/>
        </p:nvSpPr>
        <p:spPr>
          <a:xfrm flipH="1" flipV="1">
            <a:off x="3185373" y="4729731"/>
            <a:ext cx="312653" cy="91692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699" name="Shape 699"/>
          <p:cNvSpPr/>
          <p:nvPr/>
        </p:nvSpPr>
        <p:spPr>
          <a:xfrm flipV="1">
            <a:off x="4375868" y="4729235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00" name="Shape 700"/>
          <p:cNvSpPr/>
          <p:nvPr/>
        </p:nvSpPr>
        <p:spPr>
          <a:xfrm flipV="1">
            <a:off x="2473305" y="2786207"/>
            <a:ext cx="173587" cy="281554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01" name="Shape 701"/>
          <p:cNvSpPr/>
          <p:nvPr/>
        </p:nvSpPr>
        <p:spPr>
          <a:xfrm flipH="1" flipV="1">
            <a:off x="1509492" y="2774558"/>
            <a:ext cx="233888" cy="282665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02" name="Shape 702"/>
          <p:cNvSpPr/>
          <p:nvPr>
            <p:ph type="body" idx="13"/>
          </p:nvPr>
        </p:nvSpPr>
        <p:spPr>
          <a:xfrm>
            <a:off x="632357" y="1306661"/>
            <a:ext cx="11658601" cy="536266"/>
          </a:xfrm>
          <a:prstGeom prst="rect">
            <a:avLst/>
          </a:prstGeom>
        </p:spPr>
        <p:txBody>
          <a:bodyPr/>
          <a:lstStyle/>
          <a:p>
            <a:pPr/>
            <a:r>
              <a:t>donec quis nunc</a:t>
            </a:r>
          </a:p>
        </p:txBody>
      </p:sp>
      <p:sp>
        <p:nvSpPr>
          <p:cNvPr id="703" name="Shape 7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pc="76" sz="3800"/>
            </a:pPr>
          </a:p>
        </p:txBody>
      </p:sp>
      <p:sp>
        <p:nvSpPr>
          <p:cNvPr id="704" name="Shape 704"/>
          <p:cNvSpPr/>
          <p:nvPr/>
        </p:nvSpPr>
        <p:spPr>
          <a:xfrm>
            <a:off x="1389151" y="8623300"/>
            <a:ext cx="10455098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north-south generally defines network traffic that travels between an instance and external network (typically the Internet)</a:t>
            </a:r>
          </a:p>
          <a:p>
            <a:pPr marL="228600" indent="-228600" algn="l">
              <a:buSzPct val="100000"/>
              <a:buChar char="•"/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east-west generally defines network traffic that travels between instances.</a:t>
            </a:r>
          </a:p>
        </p:txBody>
      </p:sp>
      <p:sp>
        <p:nvSpPr>
          <p:cNvPr id="705" name="Shape 705"/>
          <p:cNvSpPr/>
          <p:nvPr/>
        </p:nvSpPr>
        <p:spPr>
          <a:xfrm>
            <a:off x="466300" y="5626100"/>
            <a:ext cx="5029789" cy="0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06" name="Shape 706"/>
          <p:cNvSpPr/>
          <p:nvPr/>
        </p:nvSpPr>
        <p:spPr>
          <a:xfrm>
            <a:off x="5756102" y="5634826"/>
            <a:ext cx="683473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07" name="Shape 707"/>
          <p:cNvSpPr/>
          <p:nvPr/>
        </p:nvSpPr>
        <p:spPr>
          <a:xfrm>
            <a:off x="4149103" y="53328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08" name="Shape 708"/>
          <p:cNvSpPr/>
          <p:nvPr/>
        </p:nvSpPr>
        <p:spPr>
          <a:xfrm>
            <a:off x="1511481" y="534819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09" name="Shape 709"/>
          <p:cNvSpPr/>
          <p:nvPr/>
        </p:nvSpPr>
        <p:spPr>
          <a:xfrm>
            <a:off x="10808745" y="53629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10" name="Shape 710"/>
          <p:cNvSpPr/>
          <p:nvPr/>
        </p:nvSpPr>
        <p:spPr>
          <a:xfrm>
            <a:off x="9164945" y="53808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1"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11" name="Shape 711"/>
          <p:cNvSpPr/>
          <p:nvPr/>
        </p:nvSpPr>
        <p:spPr>
          <a:xfrm>
            <a:off x="4262895" y="54471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712" name="Shape 712"/>
          <p:cNvSpPr/>
          <p:nvPr/>
        </p:nvSpPr>
        <p:spPr>
          <a:xfrm>
            <a:off x="4079898" y="4471294"/>
            <a:ext cx="591940" cy="556717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13" name="Shape 713"/>
          <p:cNvSpPr/>
          <p:nvPr/>
        </p:nvSpPr>
        <p:spPr>
          <a:xfrm>
            <a:off x="4059218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11.0.0.1</a:t>
            </a:r>
          </a:p>
        </p:txBody>
      </p:sp>
      <p:sp>
        <p:nvSpPr>
          <p:cNvPr id="714" name="Shape 714"/>
          <p:cNvSpPr/>
          <p:nvPr/>
        </p:nvSpPr>
        <p:spPr>
          <a:xfrm>
            <a:off x="4250195" y="45962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715" name="Shape 715"/>
          <p:cNvSpPr/>
          <p:nvPr/>
        </p:nvSpPr>
        <p:spPr>
          <a:xfrm>
            <a:off x="1608439" y="5462492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716" name="Shape 716"/>
          <p:cNvSpPr/>
          <p:nvPr/>
        </p:nvSpPr>
        <p:spPr>
          <a:xfrm>
            <a:off x="1229809" y="2508423"/>
            <a:ext cx="591940" cy="556717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17" name="Shape 717"/>
          <p:cNvSpPr/>
          <p:nvPr/>
        </p:nvSpPr>
        <p:spPr>
          <a:xfrm>
            <a:off x="1383272" y="2633339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718" name="Shape 718"/>
          <p:cNvSpPr/>
          <p:nvPr/>
        </p:nvSpPr>
        <p:spPr>
          <a:xfrm>
            <a:off x="2242499" y="222327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719" name="Shape 719"/>
          <p:cNvSpPr/>
          <p:nvPr/>
        </p:nvSpPr>
        <p:spPr>
          <a:xfrm>
            <a:off x="2347409" y="2510506"/>
            <a:ext cx="591940" cy="556718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20" name="Shape 720"/>
          <p:cNvSpPr/>
          <p:nvPr/>
        </p:nvSpPr>
        <p:spPr>
          <a:xfrm>
            <a:off x="2512537" y="2635423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721" name="Shape 721"/>
          <p:cNvSpPr/>
          <p:nvPr/>
        </p:nvSpPr>
        <p:spPr>
          <a:xfrm>
            <a:off x="1138518" y="2229528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722" name="Shape 722"/>
          <p:cNvSpPr/>
          <p:nvPr/>
        </p:nvSpPr>
        <p:spPr>
          <a:xfrm>
            <a:off x="1024643" y="2249164"/>
            <a:ext cx="2200475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23" name="Shape 723"/>
          <p:cNvSpPr/>
          <p:nvPr/>
        </p:nvSpPr>
        <p:spPr>
          <a:xfrm>
            <a:off x="2283934" y="53312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24" name="Shape 724"/>
          <p:cNvSpPr/>
          <p:nvPr/>
        </p:nvSpPr>
        <p:spPr>
          <a:xfrm>
            <a:off x="2392556" y="5445526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725" name="Shape 725"/>
          <p:cNvSpPr/>
          <p:nvPr/>
        </p:nvSpPr>
        <p:spPr>
          <a:xfrm>
            <a:off x="3896007" y="4308702"/>
            <a:ext cx="959722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26" name="Shape 726"/>
          <p:cNvSpPr/>
          <p:nvPr/>
        </p:nvSpPr>
        <p:spPr>
          <a:xfrm>
            <a:off x="2882728" y="4471294"/>
            <a:ext cx="591940" cy="556717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27" name="Shape 727"/>
          <p:cNvSpPr/>
          <p:nvPr/>
        </p:nvSpPr>
        <p:spPr>
          <a:xfrm>
            <a:off x="2892185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</a:t>
            </a:r>
          </a:p>
        </p:txBody>
      </p:sp>
      <p:sp>
        <p:nvSpPr>
          <p:cNvPr id="728" name="Shape 728"/>
          <p:cNvSpPr/>
          <p:nvPr/>
        </p:nvSpPr>
        <p:spPr>
          <a:xfrm>
            <a:off x="2921008" y="4596210"/>
            <a:ext cx="5153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qdhcp</a:t>
            </a:r>
          </a:p>
        </p:txBody>
      </p:sp>
      <p:sp>
        <p:nvSpPr>
          <p:cNvPr id="729" name="Shape 729"/>
          <p:cNvSpPr/>
          <p:nvPr/>
        </p:nvSpPr>
        <p:spPr>
          <a:xfrm>
            <a:off x="2698837" y="4308702"/>
            <a:ext cx="959721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30" name="Shape 730"/>
          <p:cNvSpPr/>
          <p:nvPr/>
        </p:nvSpPr>
        <p:spPr>
          <a:xfrm>
            <a:off x="3231333" y="532400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31" name="Shape 731"/>
          <p:cNvSpPr/>
          <p:nvPr/>
        </p:nvSpPr>
        <p:spPr>
          <a:xfrm>
            <a:off x="3308872" y="543830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732" name="Shape 732"/>
          <p:cNvSpPr/>
          <p:nvPr/>
        </p:nvSpPr>
        <p:spPr>
          <a:xfrm flipV="1">
            <a:off x="7991642" y="4013655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33" name="Shape 733"/>
          <p:cNvSpPr/>
          <p:nvPr/>
        </p:nvSpPr>
        <p:spPr>
          <a:xfrm>
            <a:off x="7665432" y="4976441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34" name="Shape 734"/>
          <p:cNvSpPr/>
          <p:nvPr/>
        </p:nvSpPr>
        <p:spPr>
          <a:xfrm>
            <a:off x="7760292" y="472244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35" name="Shape 735"/>
          <p:cNvSpPr/>
          <p:nvPr/>
        </p:nvSpPr>
        <p:spPr>
          <a:xfrm>
            <a:off x="7759146" y="401144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36" name="Shape 736"/>
          <p:cNvSpPr/>
          <p:nvPr/>
        </p:nvSpPr>
        <p:spPr>
          <a:xfrm>
            <a:off x="7613474" y="3484310"/>
            <a:ext cx="770274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737" name="Shape 737"/>
          <p:cNvSpPr/>
          <p:nvPr/>
        </p:nvSpPr>
        <p:spPr>
          <a:xfrm>
            <a:off x="7237727" y="3019017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10.1.0.203 (floating)</a:t>
            </a:r>
          </a:p>
          <a:p>
            <a:pPr>
              <a:defRPr sz="1100"/>
            </a:pPr>
            <a:r>
              <a:t>11.0.0.21</a:t>
            </a:r>
          </a:p>
        </p:txBody>
      </p:sp>
      <p:sp>
        <p:nvSpPr>
          <p:cNvPr id="738" name="Shape 738"/>
          <p:cNvSpPr/>
          <p:nvPr/>
        </p:nvSpPr>
        <p:spPr>
          <a:xfrm>
            <a:off x="7759146" y="53808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39" name="Shape 739"/>
          <p:cNvSpPr/>
          <p:nvPr/>
        </p:nvSpPr>
        <p:spPr>
          <a:xfrm flipV="1">
            <a:off x="7167877" y="4009779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40" name="Shape 740"/>
          <p:cNvSpPr/>
          <p:nvPr/>
        </p:nvSpPr>
        <p:spPr>
          <a:xfrm>
            <a:off x="6841667" y="4972566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41" name="Shape 741"/>
          <p:cNvSpPr/>
          <p:nvPr/>
        </p:nvSpPr>
        <p:spPr>
          <a:xfrm>
            <a:off x="6936526" y="471856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42" name="Shape 742"/>
          <p:cNvSpPr/>
          <p:nvPr/>
        </p:nvSpPr>
        <p:spPr>
          <a:xfrm>
            <a:off x="6935381" y="400756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43" name="Shape 743"/>
          <p:cNvSpPr/>
          <p:nvPr/>
        </p:nvSpPr>
        <p:spPr>
          <a:xfrm>
            <a:off x="6789708" y="3480434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vm1</a:t>
            </a:r>
          </a:p>
        </p:txBody>
      </p:sp>
      <p:sp>
        <p:nvSpPr>
          <p:cNvPr id="744" name="Shape 744"/>
          <p:cNvSpPr/>
          <p:nvPr/>
        </p:nvSpPr>
        <p:spPr>
          <a:xfrm>
            <a:off x="6769785" y="3209517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11.0.0.22</a:t>
            </a:r>
          </a:p>
        </p:txBody>
      </p:sp>
      <p:sp>
        <p:nvSpPr>
          <p:cNvPr id="745" name="Shape 745"/>
          <p:cNvSpPr/>
          <p:nvPr/>
        </p:nvSpPr>
        <p:spPr>
          <a:xfrm>
            <a:off x="6935381" y="537695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46" name="Shape 746"/>
          <p:cNvSpPr/>
          <p:nvPr/>
        </p:nvSpPr>
        <p:spPr>
          <a:xfrm>
            <a:off x="7014066" y="4172584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747" name="Shape 747"/>
          <p:cNvSpPr/>
          <p:nvPr/>
        </p:nvSpPr>
        <p:spPr>
          <a:xfrm>
            <a:off x="7831370" y="417137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748" name="Shape 748"/>
          <p:cNvSpPr/>
          <p:nvPr/>
        </p:nvSpPr>
        <p:spPr>
          <a:xfrm>
            <a:off x="6999526" y="4804083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749" name="Shape 749"/>
          <p:cNvSpPr/>
          <p:nvPr/>
        </p:nvSpPr>
        <p:spPr>
          <a:xfrm>
            <a:off x="7856769" y="4830391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750" name="Shape 750"/>
          <p:cNvSpPr/>
          <p:nvPr/>
        </p:nvSpPr>
        <p:spPr>
          <a:xfrm>
            <a:off x="7000216" y="5476076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751" name="Shape 751"/>
          <p:cNvSpPr/>
          <p:nvPr/>
        </p:nvSpPr>
        <p:spPr>
          <a:xfrm>
            <a:off x="7823734" y="5488776"/>
            <a:ext cx="35249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752" name="Shape 752"/>
          <p:cNvSpPr/>
          <p:nvPr/>
        </p:nvSpPr>
        <p:spPr>
          <a:xfrm flipV="1">
            <a:off x="6425971" y="5612574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53" name="Shape 753"/>
          <p:cNvSpPr/>
          <p:nvPr/>
        </p:nvSpPr>
        <p:spPr>
          <a:xfrm>
            <a:off x="6010861" y="6575361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54" name="Shape 754"/>
          <p:cNvSpPr/>
          <p:nvPr/>
        </p:nvSpPr>
        <p:spPr>
          <a:xfrm>
            <a:off x="6194621" y="632136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55" name="Shape 755"/>
          <p:cNvSpPr/>
          <p:nvPr/>
        </p:nvSpPr>
        <p:spPr>
          <a:xfrm>
            <a:off x="6154226" y="534889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56" name="Shape 756"/>
          <p:cNvSpPr/>
          <p:nvPr/>
        </p:nvSpPr>
        <p:spPr>
          <a:xfrm>
            <a:off x="6088738" y="5488590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757" name="Shape 757"/>
          <p:cNvSpPr/>
          <p:nvPr/>
        </p:nvSpPr>
        <p:spPr>
          <a:xfrm>
            <a:off x="6119498" y="6441090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758" name="Shape 758"/>
          <p:cNvSpPr/>
          <p:nvPr/>
        </p:nvSpPr>
        <p:spPr>
          <a:xfrm>
            <a:off x="8750497" y="2422327"/>
            <a:ext cx="591940" cy="556717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59" name="Shape 759"/>
          <p:cNvSpPr/>
          <p:nvPr/>
        </p:nvSpPr>
        <p:spPr>
          <a:xfrm>
            <a:off x="8920794" y="2547243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760" name="Shape 760"/>
          <p:cNvSpPr/>
          <p:nvPr/>
        </p:nvSpPr>
        <p:spPr>
          <a:xfrm>
            <a:off x="8276939" y="2148348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761" name="Shape 761"/>
          <p:cNvSpPr/>
          <p:nvPr/>
        </p:nvSpPr>
        <p:spPr>
          <a:xfrm>
            <a:off x="9868097" y="2424411"/>
            <a:ext cx="591940" cy="556717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62" name="Shape 762"/>
          <p:cNvSpPr/>
          <p:nvPr/>
        </p:nvSpPr>
        <p:spPr>
          <a:xfrm>
            <a:off x="10015134" y="2549327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rfp</a:t>
            </a:r>
          </a:p>
        </p:txBody>
      </p:sp>
      <p:sp>
        <p:nvSpPr>
          <p:cNvPr id="763" name="Shape 763"/>
          <p:cNvSpPr/>
          <p:nvPr/>
        </p:nvSpPr>
        <p:spPr>
          <a:xfrm>
            <a:off x="10013127" y="2140791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764" name="Shape 764"/>
          <p:cNvSpPr/>
          <p:nvPr/>
        </p:nvSpPr>
        <p:spPr>
          <a:xfrm>
            <a:off x="8545331" y="2163068"/>
            <a:ext cx="2200474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65" name="Shape 765"/>
          <p:cNvSpPr/>
          <p:nvPr/>
        </p:nvSpPr>
        <p:spPr>
          <a:xfrm>
            <a:off x="9267561" y="5486506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766" name="Shape 766"/>
          <p:cNvSpPr/>
          <p:nvPr/>
        </p:nvSpPr>
        <p:spPr>
          <a:xfrm>
            <a:off x="9733742" y="3842416"/>
            <a:ext cx="591940" cy="556718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67" name="Shape 767"/>
          <p:cNvSpPr/>
          <p:nvPr/>
        </p:nvSpPr>
        <p:spPr>
          <a:xfrm>
            <a:off x="9890194" y="3969416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fpr</a:t>
            </a:r>
          </a:p>
        </p:txBody>
      </p:sp>
      <p:sp>
        <p:nvSpPr>
          <p:cNvPr id="768" name="Shape 768"/>
          <p:cNvSpPr/>
          <p:nvPr/>
        </p:nvSpPr>
        <p:spPr>
          <a:xfrm>
            <a:off x="9690733" y="4382816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769" name="Shape 769"/>
          <p:cNvSpPr/>
          <p:nvPr/>
        </p:nvSpPr>
        <p:spPr>
          <a:xfrm>
            <a:off x="10851342" y="3844500"/>
            <a:ext cx="591940" cy="556717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70" name="Shape 770"/>
          <p:cNvSpPr/>
          <p:nvPr/>
        </p:nvSpPr>
        <p:spPr>
          <a:xfrm>
            <a:off x="11024223" y="3969416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771" name="Shape 771"/>
          <p:cNvSpPr/>
          <p:nvPr/>
        </p:nvSpPr>
        <p:spPr>
          <a:xfrm>
            <a:off x="11083810" y="4391913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10.1.0.208</a:t>
            </a:r>
          </a:p>
        </p:txBody>
      </p:sp>
      <p:sp>
        <p:nvSpPr>
          <p:cNvPr id="772" name="Shape 772"/>
          <p:cNvSpPr/>
          <p:nvPr/>
        </p:nvSpPr>
        <p:spPr>
          <a:xfrm>
            <a:off x="9528575" y="3583158"/>
            <a:ext cx="2200475" cy="1075234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73" name="Shape 773"/>
          <p:cNvSpPr/>
          <p:nvPr/>
        </p:nvSpPr>
        <p:spPr>
          <a:xfrm>
            <a:off x="10943762" y="5453894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774" name="Shape 774"/>
          <p:cNvSpPr/>
          <p:nvPr/>
        </p:nvSpPr>
        <p:spPr>
          <a:xfrm flipV="1">
            <a:off x="11942776" y="5511799"/>
            <a:ext cx="1" cy="17405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75" name="Shape 775"/>
          <p:cNvSpPr/>
          <p:nvPr/>
        </p:nvSpPr>
        <p:spPr>
          <a:xfrm>
            <a:off x="11488320" y="7233891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76" name="Shape 776"/>
          <p:cNvSpPr/>
          <p:nvPr/>
        </p:nvSpPr>
        <p:spPr>
          <a:xfrm>
            <a:off x="11672080" y="697989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77" name="Shape 777"/>
          <p:cNvSpPr/>
          <p:nvPr/>
        </p:nvSpPr>
        <p:spPr>
          <a:xfrm>
            <a:off x="11703198" y="534293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78" name="Shape 778"/>
          <p:cNvSpPr/>
          <p:nvPr/>
        </p:nvSpPr>
        <p:spPr>
          <a:xfrm>
            <a:off x="11668400" y="5482639"/>
            <a:ext cx="54852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779" name="Shape 779"/>
          <p:cNvSpPr/>
          <p:nvPr/>
        </p:nvSpPr>
        <p:spPr>
          <a:xfrm>
            <a:off x="11580954" y="7099620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sp>
        <p:nvSpPr>
          <p:cNvPr id="780" name="Shape 780"/>
          <p:cNvSpPr/>
          <p:nvPr/>
        </p:nvSpPr>
        <p:spPr>
          <a:xfrm flipV="1">
            <a:off x="5161326" y="5627935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81" name="Shape 781"/>
          <p:cNvSpPr/>
          <p:nvPr/>
        </p:nvSpPr>
        <p:spPr>
          <a:xfrm>
            <a:off x="4822416" y="6590721"/>
            <a:ext cx="694050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82" name="Shape 782"/>
          <p:cNvSpPr/>
          <p:nvPr/>
        </p:nvSpPr>
        <p:spPr>
          <a:xfrm>
            <a:off x="4929976" y="633672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83" name="Shape 783"/>
          <p:cNvSpPr/>
          <p:nvPr/>
        </p:nvSpPr>
        <p:spPr>
          <a:xfrm>
            <a:off x="4889581" y="536425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84" name="Shape 784"/>
          <p:cNvSpPr/>
          <p:nvPr/>
        </p:nvSpPr>
        <p:spPr>
          <a:xfrm>
            <a:off x="4824093" y="5503951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785" name="Shape 785"/>
          <p:cNvSpPr/>
          <p:nvPr/>
        </p:nvSpPr>
        <p:spPr>
          <a:xfrm>
            <a:off x="4854853" y="6456451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786" name="Shape 786"/>
          <p:cNvSpPr/>
          <p:nvPr/>
        </p:nvSpPr>
        <p:spPr>
          <a:xfrm flipV="1">
            <a:off x="887671" y="5531644"/>
            <a:ext cx="1" cy="17405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87" name="Shape 787"/>
          <p:cNvSpPr/>
          <p:nvPr/>
        </p:nvSpPr>
        <p:spPr>
          <a:xfrm>
            <a:off x="433215" y="7253736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88" name="Shape 788"/>
          <p:cNvSpPr/>
          <p:nvPr/>
        </p:nvSpPr>
        <p:spPr>
          <a:xfrm>
            <a:off x="616975" y="699973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89" name="Shape 789"/>
          <p:cNvSpPr/>
          <p:nvPr/>
        </p:nvSpPr>
        <p:spPr>
          <a:xfrm>
            <a:off x="648093" y="536278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90" name="Shape 790"/>
          <p:cNvSpPr/>
          <p:nvPr/>
        </p:nvSpPr>
        <p:spPr>
          <a:xfrm>
            <a:off x="613295" y="5502484"/>
            <a:ext cx="54852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791" name="Shape 791"/>
          <p:cNvSpPr/>
          <p:nvPr/>
        </p:nvSpPr>
        <p:spPr>
          <a:xfrm>
            <a:off x="525849" y="7119465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/>
        </p:nvSpPr>
        <p:spPr>
          <a:xfrm flipH="1">
            <a:off x="10068303" y="2824867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94" name="Shape 794"/>
          <p:cNvSpPr/>
          <p:nvPr/>
        </p:nvSpPr>
        <p:spPr>
          <a:xfrm flipH="1">
            <a:off x="1420674" y="2786781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95" name="Shape 795"/>
          <p:cNvSpPr/>
          <p:nvPr/>
        </p:nvSpPr>
        <p:spPr>
          <a:xfrm flipV="1">
            <a:off x="10151390" y="1368817"/>
            <a:ext cx="184556" cy="156051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96" name="Shape 796"/>
          <p:cNvSpPr/>
          <p:nvPr/>
        </p:nvSpPr>
        <p:spPr>
          <a:xfrm flipH="1" flipV="1">
            <a:off x="9092653" y="1387248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97" name="Shape 797"/>
          <p:cNvSpPr/>
          <p:nvPr/>
        </p:nvSpPr>
        <p:spPr>
          <a:xfrm flipV="1">
            <a:off x="11037582" y="2852349"/>
            <a:ext cx="154345" cy="9196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98" name="Shape 798"/>
          <p:cNvSpPr/>
          <p:nvPr/>
        </p:nvSpPr>
        <p:spPr>
          <a:xfrm flipH="1" flipV="1">
            <a:off x="9142291" y="1365903"/>
            <a:ext cx="247123" cy="238827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799" name="Shape 799"/>
          <p:cNvSpPr/>
          <p:nvPr/>
        </p:nvSpPr>
        <p:spPr>
          <a:xfrm flipH="1" flipV="1">
            <a:off x="3185373" y="4729731"/>
            <a:ext cx="312653" cy="91692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00" name="Shape 800"/>
          <p:cNvSpPr/>
          <p:nvPr/>
        </p:nvSpPr>
        <p:spPr>
          <a:xfrm flipV="1">
            <a:off x="4375868" y="4729235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01" name="Shape 801"/>
          <p:cNvSpPr/>
          <p:nvPr/>
        </p:nvSpPr>
        <p:spPr>
          <a:xfrm flipV="1">
            <a:off x="2473305" y="2786207"/>
            <a:ext cx="173587" cy="281554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02" name="Shape 802"/>
          <p:cNvSpPr/>
          <p:nvPr/>
        </p:nvSpPr>
        <p:spPr>
          <a:xfrm flipH="1" flipV="1">
            <a:off x="1509492" y="2774558"/>
            <a:ext cx="233888" cy="282665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03" name="Shape 8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pc="76" sz="3800"/>
            </a:pPr>
          </a:p>
        </p:txBody>
      </p:sp>
      <p:sp>
        <p:nvSpPr>
          <p:cNvPr id="804" name="Shape 804"/>
          <p:cNvSpPr/>
          <p:nvPr/>
        </p:nvSpPr>
        <p:spPr>
          <a:xfrm>
            <a:off x="466300" y="5626100"/>
            <a:ext cx="5029789" cy="0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05" name="Shape 805"/>
          <p:cNvSpPr/>
          <p:nvPr/>
        </p:nvSpPr>
        <p:spPr>
          <a:xfrm>
            <a:off x="6330507" y="3713910"/>
            <a:ext cx="6834730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06" name="Shape 806"/>
          <p:cNvSpPr/>
          <p:nvPr/>
        </p:nvSpPr>
        <p:spPr>
          <a:xfrm>
            <a:off x="4149103" y="53328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07" name="Shape 807"/>
          <p:cNvSpPr/>
          <p:nvPr/>
        </p:nvSpPr>
        <p:spPr>
          <a:xfrm>
            <a:off x="1511481" y="534819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08" name="Shape 808"/>
          <p:cNvSpPr/>
          <p:nvPr/>
        </p:nvSpPr>
        <p:spPr>
          <a:xfrm>
            <a:off x="10824350" y="344199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09" name="Shape 809"/>
          <p:cNvSpPr/>
          <p:nvPr/>
        </p:nvSpPr>
        <p:spPr>
          <a:xfrm>
            <a:off x="9180549" y="34599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1"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10" name="Shape 810"/>
          <p:cNvSpPr/>
          <p:nvPr/>
        </p:nvSpPr>
        <p:spPr>
          <a:xfrm>
            <a:off x="4262895" y="54471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811" name="Shape 811"/>
          <p:cNvSpPr/>
          <p:nvPr/>
        </p:nvSpPr>
        <p:spPr>
          <a:xfrm>
            <a:off x="407989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12" name="Shape 812"/>
          <p:cNvSpPr/>
          <p:nvPr/>
        </p:nvSpPr>
        <p:spPr>
          <a:xfrm>
            <a:off x="4059218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11.0.0.1</a:t>
            </a:r>
          </a:p>
        </p:txBody>
      </p:sp>
      <p:sp>
        <p:nvSpPr>
          <p:cNvPr id="813" name="Shape 813"/>
          <p:cNvSpPr/>
          <p:nvPr/>
        </p:nvSpPr>
        <p:spPr>
          <a:xfrm>
            <a:off x="4250195" y="45962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814" name="Shape 814"/>
          <p:cNvSpPr/>
          <p:nvPr/>
        </p:nvSpPr>
        <p:spPr>
          <a:xfrm>
            <a:off x="1608439" y="5462492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815" name="Shape 815"/>
          <p:cNvSpPr/>
          <p:nvPr/>
        </p:nvSpPr>
        <p:spPr>
          <a:xfrm>
            <a:off x="1229809" y="250842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16" name="Shape 816"/>
          <p:cNvSpPr/>
          <p:nvPr/>
        </p:nvSpPr>
        <p:spPr>
          <a:xfrm>
            <a:off x="1383272" y="2633339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817" name="Shape 817"/>
          <p:cNvSpPr/>
          <p:nvPr/>
        </p:nvSpPr>
        <p:spPr>
          <a:xfrm>
            <a:off x="2242499" y="222327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818" name="Shape 818"/>
          <p:cNvSpPr/>
          <p:nvPr/>
        </p:nvSpPr>
        <p:spPr>
          <a:xfrm>
            <a:off x="2347409" y="2510506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19" name="Shape 819"/>
          <p:cNvSpPr/>
          <p:nvPr/>
        </p:nvSpPr>
        <p:spPr>
          <a:xfrm>
            <a:off x="2512537" y="2635423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820" name="Shape 820"/>
          <p:cNvSpPr/>
          <p:nvPr/>
        </p:nvSpPr>
        <p:spPr>
          <a:xfrm>
            <a:off x="1138518" y="2229528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821" name="Shape 821"/>
          <p:cNvSpPr/>
          <p:nvPr/>
        </p:nvSpPr>
        <p:spPr>
          <a:xfrm>
            <a:off x="1024643" y="2249164"/>
            <a:ext cx="2200475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22" name="Shape 822"/>
          <p:cNvSpPr/>
          <p:nvPr/>
        </p:nvSpPr>
        <p:spPr>
          <a:xfrm>
            <a:off x="2283934" y="53312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23" name="Shape 823"/>
          <p:cNvSpPr/>
          <p:nvPr/>
        </p:nvSpPr>
        <p:spPr>
          <a:xfrm>
            <a:off x="2392556" y="5445526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824" name="Shape 824"/>
          <p:cNvSpPr/>
          <p:nvPr/>
        </p:nvSpPr>
        <p:spPr>
          <a:xfrm>
            <a:off x="3896007" y="4308702"/>
            <a:ext cx="959722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25" name="Shape 825"/>
          <p:cNvSpPr/>
          <p:nvPr/>
        </p:nvSpPr>
        <p:spPr>
          <a:xfrm>
            <a:off x="288272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26" name="Shape 826"/>
          <p:cNvSpPr/>
          <p:nvPr/>
        </p:nvSpPr>
        <p:spPr>
          <a:xfrm>
            <a:off x="2892185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</a:t>
            </a:r>
          </a:p>
        </p:txBody>
      </p:sp>
      <p:sp>
        <p:nvSpPr>
          <p:cNvPr id="827" name="Shape 827"/>
          <p:cNvSpPr/>
          <p:nvPr/>
        </p:nvSpPr>
        <p:spPr>
          <a:xfrm>
            <a:off x="2921008" y="4596210"/>
            <a:ext cx="5153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qdhcp</a:t>
            </a:r>
          </a:p>
        </p:txBody>
      </p:sp>
      <p:sp>
        <p:nvSpPr>
          <p:cNvPr id="828" name="Shape 828"/>
          <p:cNvSpPr/>
          <p:nvPr/>
        </p:nvSpPr>
        <p:spPr>
          <a:xfrm>
            <a:off x="2698837" y="4308702"/>
            <a:ext cx="959721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29" name="Shape 829"/>
          <p:cNvSpPr/>
          <p:nvPr/>
        </p:nvSpPr>
        <p:spPr>
          <a:xfrm>
            <a:off x="3231333" y="532400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30" name="Shape 830"/>
          <p:cNvSpPr/>
          <p:nvPr/>
        </p:nvSpPr>
        <p:spPr>
          <a:xfrm>
            <a:off x="3308872" y="543830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831" name="Shape 831"/>
          <p:cNvSpPr/>
          <p:nvPr/>
        </p:nvSpPr>
        <p:spPr>
          <a:xfrm flipV="1">
            <a:off x="8007247" y="2092738"/>
            <a:ext cx="1" cy="1614662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32" name="Shape 832"/>
          <p:cNvSpPr/>
          <p:nvPr/>
        </p:nvSpPr>
        <p:spPr>
          <a:xfrm>
            <a:off x="7681037" y="3055525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33" name="Shape 833"/>
          <p:cNvSpPr/>
          <p:nvPr/>
        </p:nvSpPr>
        <p:spPr>
          <a:xfrm>
            <a:off x="7775897" y="280152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34" name="Shape 834"/>
          <p:cNvSpPr/>
          <p:nvPr/>
        </p:nvSpPr>
        <p:spPr>
          <a:xfrm>
            <a:off x="7774751" y="2090524"/>
            <a:ext cx="478929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35" name="Shape 835"/>
          <p:cNvSpPr/>
          <p:nvPr/>
        </p:nvSpPr>
        <p:spPr>
          <a:xfrm>
            <a:off x="7629078" y="1563393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836" name="Shape 836"/>
          <p:cNvSpPr/>
          <p:nvPr/>
        </p:nvSpPr>
        <p:spPr>
          <a:xfrm>
            <a:off x="7253331" y="1098101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10.1.0.201 (floating)</a:t>
            </a:r>
          </a:p>
          <a:p>
            <a:pPr>
              <a:defRPr sz="1100"/>
            </a:pPr>
            <a:r>
              <a:t>11.0.0.20</a:t>
            </a:r>
          </a:p>
        </p:txBody>
      </p:sp>
      <p:sp>
        <p:nvSpPr>
          <p:cNvPr id="837" name="Shape 837"/>
          <p:cNvSpPr/>
          <p:nvPr/>
        </p:nvSpPr>
        <p:spPr>
          <a:xfrm>
            <a:off x="7774751" y="3459910"/>
            <a:ext cx="478929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38" name="Shape 838"/>
          <p:cNvSpPr/>
          <p:nvPr/>
        </p:nvSpPr>
        <p:spPr>
          <a:xfrm flipV="1">
            <a:off x="7183482" y="2088863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39" name="Shape 839"/>
          <p:cNvSpPr/>
          <p:nvPr/>
        </p:nvSpPr>
        <p:spPr>
          <a:xfrm>
            <a:off x="6857272" y="3051649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40" name="Shape 840"/>
          <p:cNvSpPr/>
          <p:nvPr/>
        </p:nvSpPr>
        <p:spPr>
          <a:xfrm>
            <a:off x="6952131" y="279764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41" name="Shape 841"/>
          <p:cNvSpPr/>
          <p:nvPr/>
        </p:nvSpPr>
        <p:spPr>
          <a:xfrm>
            <a:off x="6950985" y="208664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42" name="Shape 842"/>
          <p:cNvSpPr/>
          <p:nvPr/>
        </p:nvSpPr>
        <p:spPr>
          <a:xfrm>
            <a:off x="6805313" y="1559518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vm1</a:t>
            </a:r>
          </a:p>
        </p:txBody>
      </p:sp>
      <p:sp>
        <p:nvSpPr>
          <p:cNvPr id="843" name="Shape 843"/>
          <p:cNvSpPr/>
          <p:nvPr/>
        </p:nvSpPr>
        <p:spPr>
          <a:xfrm>
            <a:off x="6785389" y="128860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11.0.0.28</a:t>
            </a:r>
          </a:p>
        </p:txBody>
      </p:sp>
      <p:sp>
        <p:nvSpPr>
          <p:cNvPr id="844" name="Shape 844"/>
          <p:cNvSpPr/>
          <p:nvPr/>
        </p:nvSpPr>
        <p:spPr>
          <a:xfrm>
            <a:off x="6950985" y="345603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45" name="Shape 845"/>
          <p:cNvSpPr/>
          <p:nvPr/>
        </p:nvSpPr>
        <p:spPr>
          <a:xfrm>
            <a:off x="7029670" y="2251668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846" name="Shape 846"/>
          <p:cNvSpPr/>
          <p:nvPr/>
        </p:nvSpPr>
        <p:spPr>
          <a:xfrm>
            <a:off x="7846974" y="2250455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847" name="Shape 847"/>
          <p:cNvSpPr/>
          <p:nvPr/>
        </p:nvSpPr>
        <p:spPr>
          <a:xfrm>
            <a:off x="7015130" y="2883167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848" name="Shape 848"/>
          <p:cNvSpPr/>
          <p:nvPr/>
        </p:nvSpPr>
        <p:spPr>
          <a:xfrm>
            <a:off x="7872374" y="2909475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849" name="Shape 849"/>
          <p:cNvSpPr/>
          <p:nvPr/>
        </p:nvSpPr>
        <p:spPr>
          <a:xfrm>
            <a:off x="7015820" y="3555160"/>
            <a:ext cx="35249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850" name="Shape 850"/>
          <p:cNvSpPr/>
          <p:nvPr/>
        </p:nvSpPr>
        <p:spPr>
          <a:xfrm>
            <a:off x="7839339" y="3567860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851" name="Shape 851"/>
          <p:cNvSpPr/>
          <p:nvPr/>
        </p:nvSpPr>
        <p:spPr>
          <a:xfrm flipV="1">
            <a:off x="6441576" y="3691658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52" name="Shape 852"/>
          <p:cNvSpPr/>
          <p:nvPr/>
        </p:nvSpPr>
        <p:spPr>
          <a:xfrm>
            <a:off x="5924296" y="4478845"/>
            <a:ext cx="1058110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53" name="Shape 853"/>
          <p:cNvSpPr/>
          <p:nvPr/>
        </p:nvSpPr>
        <p:spPr>
          <a:xfrm>
            <a:off x="6206679" y="422484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54" name="Shape 854"/>
          <p:cNvSpPr/>
          <p:nvPr/>
        </p:nvSpPr>
        <p:spPr>
          <a:xfrm>
            <a:off x="6169831" y="342797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55" name="Shape 855"/>
          <p:cNvSpPr/>
          <p:nvPr/>
        </p:nvSpPr>
        <p:spPr>
          <a:xfrm>
            <a:off x="6104343" y="3567674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856" name="Shape 856"/>
          <p:cNvSpPr/>
          <p:nvPr/>
        </p:nvSpPr>
        <p:spPr>
          <a:xfrm>
            <a:off x="6131556" y="4344574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857" name="Shape 857"/>
          <p:cNvSpPr/>
          <p:nvPr/>
        </p:nvSpPr>
        <p:spPr>
          <a:xfrm>
            <a:off x="8830098" y="1126420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58" name="Shape 858"/>
          <p:cNvSpPr/>
          <p:nvPr/>
        </p:nvSpPr>
        <p:spPr>
          <a:xfrm>
            <a:off x="9000394" y="1251336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859" name="Shape 859"/>
          <p:cNvSpPr/>
          <p:nvPr/>
        </p:nvSpPr>
        <p:spPr>
          <a:xfrm>
            <a:off x="8356540" y="85244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860" name="Shape 860"/>
          <p:cNvSpPr/>
          <p:nvPr/>
        </p:nvSpPr>
        <p:spPr>
          <a:xfrm>
            <a:off x="9947698" y="1128503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61" name="Shape 861"/>
          <p:cNvSpPr/>
          <p:nvPr/>
        </p:nvSpPr>
        <p:spPr>
          <a:xfrm>
            <a:off x="10094734" y="1253420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rfp</a:t>
            </a:r>
          </a:p>
        </p:txBody>
      </p:sp>
      <p:sp>
        <p:nvSpPr>
          <p:cNvPr id="862" name="Shape 862"/>
          <p:cNvSpPr/>
          <p:nvPr/>
        </p:nvSpPr>
        <p:spPr>
          <a:xfrm>
            <a:off x="10092727" y="844884"/>
            <a:ext cx="77452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10.1.0.207</a:t>
            </a:r>
          </a:p>
        </p:txBody>
      </p:sp>
      <p:sp>
        <p:nvSpPr>
          <p:cNvPr id="863" name="Shape 863"/>
          <p:cNvSpPr/>
          <p:nvPr/>
        </p:nvSpPr>
        <p:spPr>
          <a:xfrm>
            <a:off x="8624931" y="867161"/>
            <a:ext cx="2200475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64" name="Shape 864"/>
          <p:cNvSpPr/>
          <p:nvPr/>
        </p:nvSpPr>
        <p:spPr>
          <a:xfrm>
            <a:off x="9283166" y="3565590"/>
            <a:ext cx="251346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865" name="Shape 865"/>
          <p:cNvSpPr/>
          <p:nvPr/>
        </p:nvSpPr>
        <p:spPr>
          <a:xfrm>
            <a:off x="9813342" y="2546509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66" name="Shape 866"/>
          <p:cNvSpPr/>
          <p:nvPr/>
        </p:nvSpPr>
        <p:spPr>
          <a:xfrm>
            <a:off x="9969795" y="2673509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fpr</a:t>
            </a:r>
          </a:p>
        </p:txBody>
      </p:sp>
      <p:sp>
        <p:nvSpPr>
          <p:cNvPr id="867" name="Shape 867"/>
          <p:cNvSpPr/>
          <p:nvPr/>
        </p:nvSpPr>
        <p:spPr>
          <a:xfrm>
            <a:off x="9770333" y="3086909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868" name="Shape 868"/>
          <p:cNvSpPr/>
          <p:nvPr/>
        </p:nvSpPr>
        <p:spPr>
          <a:xfrm>
            <a:off x="10930942" y="254859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69" name="Shape 869"/>
          <p:cNvSpPr/>
          <p:nvPr/>
        </p:nvSpPr>
        <p:spPr>
          <a:xfrm>
            <a:off x="11103823" y="2673509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870" name="Shape 870"/>
          <p:cNvSpPr/>
          <p:nvPr/>
        </p:nvSpPr>
        <p:spPr>
          <a:xfrm>
            <a:off x="11163410" y="3096006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10.1.0.208</a:t>
            </a:r>
          </a:p>
        </p:txBody>
      </p:sp>
      <p:sp>
        <p:nvSpPr>
          <p:cNvPr id="871" name="Shape 871"/>
          <p:cNvSpPr/>
          <p:nvPr/>
        </p:nvSpPr>
        <p:spPr>
          <a:xfrm>
            <a:off x="9608176" y="2287250"/>
            <a:ext cx="2200474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72" name="Shape 872"/>
          <p:cNvSpPr/>
          <p:nvPr/>
        </p:nvSpPr>
        <p:spPr>
          <a:xfrm>
            <a:off x="10959366" y="3532978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873" name="Shape 873"/>
          <p:cNvSpPr/>
          <p:nvPr/>
        </p:nvSpPr>
        <p:spPr>
          <a:xfrm flipV="1">
            <a:off x="11958380" y="3590883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74" name="Shape 874"/>
          <p:cNvSpPr/>
          <p:nvPr/>
        </p:nvSpPr>
        <p:spPr>
          <a:xfrm>
            <a:off x="11503924" y="4423975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75" name="Shape 875"/>
          <p:cNvSpPr/>
          <p:nvPr/>
        </p:nvSpPr>
        <p:spPr>
          <a:xfrm>
            <a:off x="11687685" y="4169975"/>
            <a:ext cx="478929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76" name="Shape 876"/>
          <p:cNvSpPr/>
          <p:nvPr/>
        </p:nvSpPr>
        <p:spPr>
          <a:xfrm>
            <a:off x="11718803" y="3422023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77" name="Shape 877"/>
          <p:cNvSpPr/>
          <p:nvPr/>
        </p:nvSpPr>
        <p:spPr>
          <a:xfrm>
            <a:off x="11684004" y="3561723"/>
            <a:ext cx="54852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878" name="Shape 878"/>
          <p:cNvSpPr/>
          <p:nvPr/>
        </p:nvSpPr>
        <p:spPr>
          <a:xfrm>
            <a:off x="11596559" y="4289704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sp>
        <p:nvSpPr>
          <p:cNvPr id="879" name="Shape 879"/>
          <p:cNvSpPr/>
          <p:nvPr/>
        </p:nvSpPr>
        <p:spPr>
          <a:xfrm flipV="1">
            <a:off x="5157554" y="5436974"/>
            <a:ext cx="1" cy="77182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0" name="Shape 880"/>
          <p:cNvSpPr/>
          <p:nvPr/>
        </p:nvSpPr>
        <p:spPr>
          <a:xfrm>
            <a:off x="4818645" y="6399761"/>
            <a:ext cx="116095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1" name="Shape 881"/>
          <p:cNvSpPr/>
          <p:nvPr/>
        </p:nvSpPr>
        <p:spPr>
          <a:xfrm>
            <a:off x="4926204" y="614576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2" name="Shape 882"/>
          <p:cNvSpPr/>
          <p:nvPr/>
        </p:nvSpPr>
        <p:spPr>
          <a:xfrm>
            <a:off x="4889581" y="536425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3" name="Shape 883"/>
          <p:cNvSpPr/>
          <p:nvPr/>
        </p:nvSpPr>
        <p:spPr>
          <a:xfrm>
            <a:off x="4824093" y="5503951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884" name="Shape 884"/>
          <p:cNvSpPr/>
          <p:nvPr/>
        </p:nvSpPr>
        <p:spPr>
          <a:xfrm>
            <a:off x="4851081" y="6265490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885" name="Shape 885"/>
          <p:cNvSpPr/>
          <p:nvPr/>
        </p:nvSpPr>
        <p:spPr>
          <a:xfrm flipV="1">
            <a:off x="887671" y="5531644"/>
            <a:ext cx="1" cy="17405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6" name="Shape 886"/>
          <p:cNvSpPr/>
          <p:nvPr/>
        </p:nvSpPr>
        <p:spPr>
          <a:xfrm>
            <a:off x="433215" y="7253736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7" name="Shape 887"/>
          <p:cNvSpPr/>
          <p:nvPr/>
        </p:nvSpPr>
        <p:spPr>
          <a:xfrm>
            <a:off x="616975" y="699973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8" name="Shape 888"/>
          <p:cNvSpPr/>
          <p:nvPr/>
        </p:nvSpPr>
        <p:spPr>
          <a:xfrm>
            <a:off x="648093" y="536278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89" name="Shape 889"/>
          <p:cNvSpPr/>
          <p:nvPr/>
        </p:nvSpPr>
        <p:spPr>
          <a:xfrm>
            <a:off x="613295" y="5502484"/>
            <a:ext cx="54852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890" name="Shape 890"/>
          <p:cNvSpPr/>
          <p:nvPr/>
        </p:nvSpPr>
        <p:spPr>
          <a:xfrm>
            <a:off x="525849" y="7119465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sp>
        <p:nvSpPr>
          <p:cNvPr id="891" name="Shape 891"/>
          <p:cNvSpPr/>
          <p:nvPr/>
        </p:nvSpPr>
        <p:spPr>
          <a:xfrm flipH="1">
            <a:off x="10078811" y="6889571"/>
            <a:ext cx="126503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92" name="Shape 892"/>
          <p:cNvSpPr/>
          <p:nvPr/>
        </p:nvSpPr>
        <p:spPr>
          <a:xfrm flipV="1">
            <a:off x="10161899" y="5433522"/>
            <a:ext cx="184556" cy="156051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93" name="Shape 893"/>
          <p:cNvSpPr/>
          <p:nvPr/>
        </p:nvSpPr>
        <p:spPr>
          <a:xfrm flipH="1">
            <a:off x="9103162" y="5451953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94" name="Shape 894"/>
          <p:cNvSpPr/>
          <p:nvPr/>
        </p:nvSpPr>
        <p:spPr>
          <a:xfrm flipV="1">
            <a:off x="11048090" y="6917054"/>
            <a:ext cx="154345" cy="91969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95" name="Shape 895"/>
          <p:cNvSpPr/>
          <p:nvPr/>
        </p:nvSpPr>
        <p:spPr>
          <a:xfrm flipH="1" flipV="1">
            <a:off x="9152800" y="5430607"/>
            <a:ext cx="247122" cy="238827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96" name="Shape 896"/>
          <p:cNvSpPr/>
          <p:nvPr/>
        </p:nvSpPr>
        <p:spPr>
          <a:xfrm>
            <a:off x="6341015" y="7778615"/>
            <a:ext cx="683473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97" name="Shape 897"/>
          <p:cNvSpPr/>
          <p:nvPr/>
        </p:nvSpPr>
        <p:spPr>
          <a:xfrm>
            <a:off x="10834858" y="750669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98" name="Shape 898"/>
          <p:cNvSpPr/>
          <p:nvPr/>
        </p:nvSpPr>
        <p:spPr>
          <a:xfrm>
            <a:off x="9191058" y="752461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1"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899" name="Shape 899"/>
          <p:cNvSpPr/>
          <p:nvPr/>
        </p:nvSpPr>
        <p:spPr>
          <a:xfrm flipV="1">
            <a:off x="8017755" y="6157443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0" name="Shape 900"/>
          <p:cNvSpPr/>
          <p:nvPr/>
        </p:nvSpPr>
        <p:spPr>
          <a:xfrm>
            <a:off x="7691546" y="7120230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1" name="Shape 901"/>
          <p:cNvSpPr/>
          <p:nvPr/>
        </p:nvSpPr>
        <p:spPr>
          <a:xfrm>
            <a:off x="7786406" y="686623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2" name="Shape 902"/>
          <p:cNvSpPr/>
          <p:nvPr/>
        </p:nvSpPr>
        <p:spPr>
          <a:xfrm>
            <a:off x="7785259" y="615522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3" name="Shape 903"/>
          <p:cNvSpPr/>
          <p:nvPr/>
        </p:nvSpPr>
        <p:spPr>
          <a:xfrm>
            <a:off x="7639587" y="5628098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904" name="Shape 904"/>
          <p:cNvSpPr/>
          <p:nvPr/>
        </p:nvSpPr>
        <p:spPr>
          <a:xfrm>
            <a:off x="7263840" y="5162805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10.1.0.203 (floating)</a:t>
            </a:r>
          </a:p>
          <a:p>
            <a:pPr>
              <a:defRPr sz="1100"/>
            </a:pPr>
            <a:r>
              <a:t>11.0.0.21</a:t>
            </a:r>
          </a:p>
        </p:txBody>
      </p:sp>
      <p:sp>
        <p:nvSpPr>
          <p:cNvPr id="905" name="Shape 905"/>
          <p:cNvSpPr/>
          <p:nvPr/>
        </p:nvSpPr>
        <p:spPr>
          <a:xfrm>
            <a:off x="7785259" y="752461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6" name="Shape 906"/>
          <p:cNvSpPr/>
          <p:nvPr/>
        </p:nvSpPr>
        <p:spPr>
          <a:xfrm flipV="1">
            <a:off x="7193990" y="6153567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7" name="Shape 907"/>
          <p:cNvSpPr/>
          <p:nvPr/>
        </p:nvSpPr>
        <p:spPr>
          <a:xfrm>
            <a:off x="6867780" y="7116354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8" name="Shape 908"/>
          <p:cNvSpPr/>
          <p:nvPr/>
        </p:nvSpPr>
        <p:spPr>
          <a:xfrm>
            <a:off x="6962640" y="686235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09" name="Shape 909"/>
          <p:cNvSpPr/>
          <p:nvPr/>
        </p:nvSpPr>
        <p:spPr>
          <a:xfrm>
            <a:off x="6961494" y="6151353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10" name="Shape 910"/>
          <p:cNvSpPr/>
          <p:nvPr/>
        </p:nvSpPr>
        <p:spPr>
          <a:xfrm>
            <a:off x="6815821" y="5624222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vm3</a:t>
            </a:r>
          </a:p>
        </p:txBody>
      </p:sp>
      <p:sp>
        <p:nvSpPr>
          <p:cNvPr id="911" name="Shape 911"/>
          <p:cNvSpPr/>
          <p:nvPr/>
        </p:nvSpPr>
        <p:spPr>
          <a:xfrm>
            <a:off x="6795898" y="5353305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11.0.0.22</a:t>
            </a:r>
          </a:p>
        </p:txBody>
      </p:sp>
      <p:sp>
        <p:nvSpPr>
          <p:cNvPr id="912" name="Shape 912"/>
          <p:cNvSpPr/>
          <p:nvPr/>
        </p:nvSpPr>
        <p:spPr>
          <a:xfrm>
            <a:off x="6961494" y="752073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13" name="Shape 913"/>
          <p:cNvSpPr/>
          <p:nvPr/>
        </p:nvSpPr>
        <p:spPr>
          <a:xfrm>
            <a:off x="7040179" y="631637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914" name="Shape 914"/>
          <p:cNvSpPr/>
          <p:nvPr/>
        </p:nvSpPr>
        <p:spPr>
          <a:xfrm>
            <a:off x="7857483" y="6315160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915" name="Shape 915"/>
          <p:cNvSpPr/>
          <p:nvPr/>
        </p:nvSpPr>
        <p:spPr>
          <a:xfrm>
            <a:off x="7025639" y="6947872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916" name="Shape 916"/>
          <p:cNvSpPr/>
          <p:nvPr/>
        </p:nvSpPr>
        <p:spPr>
          <a:xfrm>
            <a:off x="7882882" y="6974180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917" name="Shape 917"/>
          <p:cNvSpPr/>
          <p:nvPr/>
        </p:nvSpPr>
        <p:spPr>
          <a:xfrm>
            <a:off x="7026329" y="7619865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918" name="Shape 918"/>
          <p:cNvSpPr/>
          <p:nvPr/>
        </p:nvSpPr>
        <p:spPr>
          <a:xfrm>
            <a:off x="7849848" y="7632565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919" name="Shape 919"/>
          <p:cNvSpPr/>
          <p:nvPr/>
        </p:nvSpPr>
        <p:spPr>
          <a:xfrm flipV="1">
            <a:off x="6452085" y="7756363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20" name="Shape 920"/>
          <p:cNvSpPr/>
          <p:nvPr/>
        </p:nvSpPr>
        <p:spPr>
          <a:xfrm>
            <a:off x="5941266" y="8543549"/>
            <a:ext cx="1000848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21" name="Shape 921"/>
          <p:cNvSpPr/>
          <p:nvPr/>
        </p:nvSpPr>
        <p:spPr>
          <a:xfrm>
            <a:off x="6217188" y="828954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22" name="Shape 922"/>
          <p:cNvSpPr/>
          <p:nvPr/>
        </p:nvSpPr>
        <p:spPr>
          <a:xfrm>
            <a:off x="6180340" y="749267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23" name="Shape 923"/>
          <p:cNvSpPr/>
          <p:nvPr/>
        </p:nvSpPr>
        <p:spPr>
          <a:xfrm>
            <a:off x="6114852" y="7632379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924" name="Shape 924"/>
          <p:cNvSpPr/>
          <p:nvPr/>
        </p:nvSpPr>
        <p:spPr>
          <a:xfrm>
            <a:off x="6142064" y="8409278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925" name="Shape 925"/>
          <p:cNvSpPr/>
          <p:nvPr/>
        </p:nvSpPr>
        <p:spPr>
          <a:xfrm>
            <a:off x="8840606" y="5191125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26" name="Shape 926"/>
          <p:cNvSpPr/>
          <p:nvPr/>
        </p:nvSpPr>
        <p:spPr>
          <a:xfrm>
            <a:off x="9010903" y="5316041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927" name="Shape 927"/>
          <p:cNvSpPr/>
          <p:nvPr/>
        </p:nvSpPr>
        <p:spPr>
          <a:xfrm>
            <a:off x="8367048" y="4917145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928" name="Shape 928"/>
          <p:cNvSpPr/>
          <p:nvPr/>
        </p:nvSpPr>
        <p:spPr>
          <a:xfrm>
            <a:off x="9958206" y="5193208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29" name="Shape 929"/>
          <p:cNvSpPr/>
          <p:nvPr/>
        </p:nvSpPr>
        <p:spPr>
          <a:xfrm>
            <a:off x="10105243" y="5318125"/>
            <a:ext cx="297867" cy="29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rfp</a:t>
            </a:r>
          </a:p>
        </p:txBody>
      </p:sp>
      <p:sp>
        <p:nvSpPr>
          <p:cNvPr id="930" name="Shape 930"/>
          <p:cNvSpPr/>
          <p:nvPr/>
        </p:nvSpPr>
        <p:spPr>
          <a:xfrm>
            <a:off x="10103236" y="4909588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931" name="Shape 931"/>
          <p:cNvSpPr/>
          <p:nvPr/>
        </p:nvSpPr>
        <p:spPr>
          <a:xfrm>
            <a:off x="8635440" y="4931866"/>
            <a:ext cx="2200474" cy="1075234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32" name="Shape 932"/>
          <p:cNvSpPr/>
          <p:nvPr/>
        </p:nvSpPr>
        <p:spPr>
          <a:xfrm>
            <a:off x="9293674" y="7630295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933" name="Shape 933"/>
          <p:cNvSpPr/>
          <p:nvPr/>
        </p:nvSpPr>
        <p:spPr>
          <a:xfrm>
            <a:off x="9823851" y="661121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34" name="Shape 934"/>
          <p:cNvSpPr/>
          <p:nvPr/>
        </p:nvSpPr>
        <p:spPr>
          <a:xfrm>
            <a:off x="9980303" y="6738213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fpr</a:t>
            </a:r>
          </a:p>
        </p:txBody>
      </p:sp>
      <p:sp>
        <p:nvSpPr>
          <p:cNvPr id="935" name="Shape 935"/>
          <p:cNvSpPr/>
          <p:nvPr/>
        </p:nvSpPr>
        <p:spPr>
          <a:xfrm>
            <a:off x="9780842" y="7151613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936" name="Shape 936"/>
          <p:cNvSpPr/>
          <p:nvPr/>
        </p:nvSpPr>
        <p:spPr>
          <a:xfrm>
            <a:off x="10941451" y="6613297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37" name="Shape 937"/>
          <p:cNvSpPr/>
          <p:nvPr/>
        </p:nvSpPr>
        <p:spPr>
          <a:xfrm>
            <a:off x="11114332" y="6738213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938" name="Shape 938"/>
          <p:cNvSpPr/>
          <p:nvPr/>
        </p:nvSpPr>
        <p:spPr>
          <a:xfrm>
            <a:off x="11173919" y="7160710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10.1.0.208</a:t>
            </a:r>
          </a:p>
        </p:txBody>
      </p:sp>
      <p:sp>
        <p:nvSpPr>
          <p:cNvPr id="939" name="Shape 939"/>
          <p:cNvSpPr/>
          <p:nvPr/>
        </p:nvSpPr>
        <p:spPr>
          <a:xfrm>
            <a:off x="9618684" y="6351955"/>
            <a:ext cx="2200475" cy="1075234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40" name="Shape 940"/>
          <p:cNvSpPr/>
          <p:nvPr/>
        </p:nvSpPr>
        <p:spPr>
          <a:xfrm>
            <a:off x="10969875" y="7597682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941" name="Shape 941"/>
          <p:cNvSpPr/>
          <p:nvPr/>
        </p:nvSpPr>
        <p:spPr>
          <a:xfrm flipV="1">
            <a:off x="11968889" y="7655587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42" name="Shape 942"/>
          <p:cNvSpPr/>
          <p:nvPr/>
        </p:nvSpPr>
        <p:spPr>
          <a:xfrm>
            <a:off x="11514433" y="8488680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43" name="Shape 943"/>
          <p:cNvSpPr/>
          <p:nvPr/>
        </p:nvSpPr>
        <p:spPr>
          <a:xfrm>
            <a:off x="11698193" y="823468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44" name="Shape 944"/>
          <p:cNvSpPr/>
          <p:nvPr/>
        </p:nvSpPr>
        <p:spPr>
          <a:xfrm>
            <a:off x="11729311" y="748672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45" name="Shape 945"/>
          <p:cNvSpPr/>
          <p:nvPr/>
        </p:nvSpPr>
        <p:spPr>
          <a:xfrm>
            <a:off x="11694513" y="7626428"/>
            <a:ext cx="54852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946" name="Shape 946"/>
          <p:cNvSpPr/>
          <p:nvPr/>
        </p:nvSpPr>
        <p:spPr>
          <a:xfrm>
            <a:off x="11607067" y="8354409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pic>
        <p:nvPicPr>
          <p:cNvPr id="94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295867" y="6513222"/>
            <a:ext cx="5288211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/>
        </p:nvSpPr>
        <p:spPr>
          <a:xfrm flipH="1">
            <a:off x="10068303" y="2824867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1" name="Shape 951"/>
          <p:cNvSpPr/>
          <p:nvPr/>
        </p:nvSpPr>
        <p:spPr>
          <a:xfrm flipH="1">
            <a:off x="1420674" y="2786781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2" name="Shape 952"/>
          <p:cNvSpPr/>
          <p:nvPr/>
        </p:nvSpPr>
        <p:spPr>
          <a:xfrm flipV="1">
            <a:off x="10151390" y="1368817"/>
            <a:ext cx="184556" cy="156051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3" name="Shape 953"/>
          <p:cNvSpPr/>
          <p:nvPr/>
        </p:nvSpPr>
        <p:spPr>
          <a:xfrm flipH="1" flipV="1">
            <a:off x="9092653" y="1387248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4" name="Shape 954"/>
          <p:cNvSpPr/>
          <p:nvPr/>
        </p:nvSpPr>
        <p:spPr>
          <a:xfrm flipV="1">
            <a:off x="11037582" y="2852349"/>
            <a:ext cx="154345" cy="9196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5" name="Shape 955"/>
          <p:cNvSpPr/>
          <p:nvPr/>
        </p:nvSpPr>
        <p:spPr>
          <a:xfrm flipH="1" flipV="1">
            <a:off x="9142291" y="1365903"/>
            <a:ext cx="247123" cy="238827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6" name="Shape 956"/>
          <p:cNvSpPr/>
          <p:nvPr/>
        </p:nvSpPr>
        <p:spPr>
          <a:xfrm flipH="1" flipV="1">
            <a:off x="3185373" y="4729731"/>
            <a:ext cx="312653" cy="91692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7" name="Shape 957"/>
          <p:cNvSpPr/>
          <p:nvPr/>
        </p:nvSpPr>
        <p:spPr>
          <a:xfrm flipV="1">
            <a:off x="4375868" y="4729235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8" name="Shape 958"/>
          <p:cNvSpPr/>
          <p:nvPr/>
        </p:nvSpPr>
        <p:spPr>
          <a:xfrm flipV="1">
            <a:off x="2473305" y="2786207"/>
            <a:ext cx="173587" cy="281554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59" name="Shape 959"/>
          <p:cNvSpPr/>
          <p:nvPr/>
        </p:nvSpPr>
        <p:spPr>
          <a:xfrm flipH="1" flipV="1">
            <a:off x="1509492" y="2774558"/>
            <a:ext cx="233888" cy="282665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60" name="Shape 9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pc="76" sz="3800"/>
            </a:pPr>
          </a:p>
        </p:txBody>
      </p:sp>
      <p:sp>
        <p:nvSpPr>
          <p:cNvPr id="961" name="Shape 961"/>
          <p:cNvSpPr/>
          <p:nvPr/>
        </p:nvSpPr>
        <p:spPr>
          <a:xfrm>
            <a:off x="466300" y="5626100"/>
            <a:ext cx="5029789" cy="0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62" name="Shape 962"/>
          <p:cNvSpPr/>
          <p:nvPr/>
        </p:nvSpPr>
        <p:spPr>
          <a:xfrm>
            <a:off x="6140007" y="3713910"/>
            <a:ext cx="6834730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63" name="Shape 963"/>
          <p:cNvSpPr/>
          <p:nvPr/>
        </p:nvSpPr>
        <p:spPr>
          <a:xfrm>
            <a:off x="4149103" y="53328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64" name="Shape 964"/>
          <p:cNvSpPr/>
          <p:nvPr/>
        </p:nvSpPr>
        <p:spPr>
          <a:xfrm>
            <a:off x="1511481" y="534819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65" name="Shape 965"/>
          <p:cNvSpPr/>
          <p:nvPr/>
        </p:nvSpPr>
        <p:spPr>
          <a:xfrm>
            <a:off x="10824350" y="344199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66" name="Shape 966"/>
          <p:cNvSpPr/>
          <p:nvPr/>
        </p:nvSpPr>
        <p:spPr>
          <a:xfrm>
            <a:off x="9180549" y="34599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1"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67" name="Shape 967"/>
          <p:cNvSpPr/>
          <p:nvPr/>
        </p:nvSpPr>
        <p:spPr>
          <a:xfrm>
            <a:off x="4262895" y="54471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968" name="Shape 968"/>
          <p:cNvSpPr/>
          <p:nvPr/>
        </p:nvSpPr>
        <p:spPr>
          <a:xfrm>
            <a:off x="407989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69" name="Shape 969"/>
          <p:cNvSpPr/>
          <p:nvPr/>
        </p:nvSpPr>
        <p:spPr>
          <a:xfrm>
            <a:off x="4059218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11.0.0.1</a:t>
            </a:r>
          </a:p>
        </p:txBody>
      </p:sp>
      <p:sp>
        <p:nvSpPr>
          <p:cNvPr id="970" name="Shape 970"/>
          <p:cNvSpPr/>
          <p:nvPr/>
        </p:nvSpPr>
        <p:spPr>
          <a:xfrm>
            <a:off x="4250195" y="45962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971" name="Shape 971"/>
          <p:cNvSpPr/>
          <p:nvPr/>
        </p:nvSpPr>
        <p:spPr>
          <a:xfrm>
            <a:off x="1608439" y="5462492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972" name="Shape 972"/>
          <p:cNvSpPr/>
          <p:nvPr/>
        </p:nvSpPr>
        <p:spPr>
          <a:xfrm>
            <a:off x="1229809" y="250842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73" name="Shape 973"/>
          <p:cNvSpPr/>
          <p:nvPr/>
        </p:nvSpPr>
        <p:spPr>
          <a:xfrm>
            <a:off x="1383272" y="2633339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974" name="Shape 974"/>
          <p:cNvSpPr/>
          <p:nvPr/>
        </p:nvSpPr>
        <p:spPr>
          <a:xfrm>
            <a:off x="2242499" y="222327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975" name="Shape 975"/>
          <p:cNvSpPr/>
          <p:nvPr/>
        </p:nvSpPr>
        <p:spPr>
          <a:xfrm>
            <a:off x="2347409" y="2510506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76" name="Shape 976"/>
          <p:cNvSpPr/>
          <p:nvPr/>
        </p:nvSpPr>
        <p:spPr>
          <a:xfrm>
            <a:off x="2512537" y="2635423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977" name="Shape 977"/>
          <p:cNvSpPr/>
          <p:nvPr/>
        </p:nvSpPr>
        <p:spPr>
          <a:xfrm>
            <a:off x="1138518" y="2229528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978" name="Shape 978"/>
          <p:cNvSpPr/>
          <p:nvPr/>
        </p:nvSpPr>
        <p:spPr>
          <a:xfrm>
            <a:off x="1024643" y="2249164"/>
            <a:ext cx="2200475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79" name="Shape 979"/>
          <p:cNvSpPr/>
          <p:nvPr/>
        </p:nvSpPr>
        <p:spPr>
          <a:xfrm>
            <a:off x="2283934" y="53312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80" name="Shape 980"/>
          <p:cNvSpPr/>
          <p:nvPr/>
        </p:nvSpPr>
        <p:spPr>
          <a:xfrm>
            <a:off x="2392556" y="5445526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981" name="Shape 981"/>
          <p:cNvSpPr/>
          <p:nvPr/>
        </p:nvSpPr>
        <p:spPr>
          <a:xfrm>
            <a:off x="3896007" y="4308702"/>
            <a:ext cx="959722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82" name="Shape 982"/>
          <p:cNvSpPr/>
          <p:nvPr/>
        </p:nvSpPr>
        <p:spPr>
          <a:xfrm>
            <a:off x="288272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83" name="Shape 983"/>
          <p:cNvSpPr/>
          <p:nvPr/>
        </p:nvSpPr>
        <p:spPr>
          <a:xfrm>
            <a:off x="2892185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</a:t>
            </a:r>
          </a:p>
        </p:txBody>
      </p:sp>
      <p:sp>
        <p:nvSpPr>
          <p:cNvPr id="984" name="Shape 984"/>
          <p:cNvSpPr/>
          <p:nvPr/>
        </p:nvSpPr>
        <p:spPr>
          <a:xfrm>
            <a:off x="2921008" y="4596210"/>
            <a:ext cx="5153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qdhcp</a:t>
            </a:r>
          </a:p>
        </p:txBody>
      </p:sp>
      <p:sp>
        <p:nvSpPr>
          <p:cNvPr id="985" name="Shape 985"/>
          <p:cNvSpPr/>
          <p:nvPr/>
        </p:nvSpPr>
        <p:spPr>
          <a:xfrm>
            <a:off x="2698837" y="4308702"/>
            <a:ext cx="959721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86" name="Shape 986"/>
          <p:cNvSpPr/>
          <p:nvPr/>
        </p:nvSpPr>
        <p:spPr>
          <a:xfrm>
            <a:off x="3231333" y="532400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87" name="Shape 987"/>
          <p:cNvSpPr/>
          <p:nvPr/>
        </p:nvSpPr>
        <p:spPr>
          <a:xfrm>
            <a:off x="3308872" y="543830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988" name="Shape 988"/>
          <p:cNvSpPr/>
          <p:nvPr/>
        </p:nvSpPr>
        <p:spPr>
          <a:xfrm flipV="1">
            <a:off x="8007247" y="2092738"/>
            <a:ext cx="1" cy="1614662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89" name="Shape 989"/>
          <p:cNvSpPr/>
          <p:nvPr/>
        </p:nvSpPr>
        <p:spPr>
          <a:xfrm>
            <a:off x="7681037" y="3055525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90" name="Shape 990"/>
          <p:cNvSpPr/>
          <p:nvPr/>
        </p:nvSpPr>
        <p:spPr>
          <a:xfrm>
            <a:off x="7775897" y="280152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91" name="Shape 991"/>
          <p:cNvSpPr/>
          <p:nvPr/>
        </p:nvSpPr>
        <p:spPr>
          <a:xfrm>
            <a:off x="7774751" y="2090524"/>
            <a:ext cx="478929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92" name="Shape 992"/>
          <p:cNvSpPr/>
          <p:nvPr/>
        </p:nvSpPr>
        <p:spPr>
          <a:xfrm>
            <a:off x="7629078" y="1563393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993" name="Shape 993"/>
          <p:cNvSpPr/>
          <p:nvPr/>
        </p:nvSpPr>
        <p:spPr>
          <a:xfrm>
            <a:off x="7253331" y="1098101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10.1.0.201 (floating)</a:t>
            </a:r>
          </a:p>
          <a:p>
            <a:pPr>
              <a:defRPr sz="1100"/>
            </a:pPr>
            <a:r>
              <a:t>11.0.0.20</a:t>
            </a:r>
          </a:p>
        </p:txBody>
      </p:sp>
      <p:sp>
        <p:nvSpPr>
          <p:cNvPr id="994" name="Shape 994"/>
          <p:cNvSpPr/>
          <p:nvPr/>
        </p:nvSpPr>
        <p:spPr>
          <a:xfrm>
            <a:off x="7774751" y="3459910"/>
            <a:ext cx="478929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95" name="Shape 995"/>
          <p:cNvSpPr/>
          <p:nvPr/>
        </p:nvSpPr>
        <p:spPr>
          <a:xfrm flipV="1">
            <a:off x="7183482" y="2088863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96" name="Shape 996"/>
          <p:cNvSpPr/>
          <p:nvPr/>
        </p:nvSpPr>
        <p:spPr>
          <a:xfrm>
            <a:off x="6857272" y="3051649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97" name="Shape 997"/>
          <p:cNvSpPr/>
          <p:nvPr/>
        </p:nvSpPr>
        <p:spPr>
          <a:xfrm>
            <a:off x="6952131" y="279764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98" name="Shape 998"/>
          <p:cNvSpPr/>
          <p:nvPr/>
        </p:nvSpPr>
        <p:spPr>
          <a:xfrm>
            <a:off x="6950985" y="208664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999" name="Shape 999"/>
          <p:cNvSpPr/>
          <p:nvPr/>
        </p:nvSpPr>
        <p:spPr>
          <a:xfrm>
            <a:off x="6805313" y="1559518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vm1</a:t>
            </a:r>
          </a:p>
        </p:txBody>
      </p:sp>
      <p:sp>
        <p:nvSpPr>
          <p:cNvPr id="1000" name="Shape 1000"/>
          <p:cNvSpPr/>
          <p:nvPr/>
        </p:nvSpPr>
        <p:spPr>
          <a:xfrm>
            <a:off x="6785389" y="128860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11.0.0.28</a:t>
            </a:r>
          </a:p>
        </p:txBody>
      </p:sp>
      <p:sp>
        <p:nvSpPr>
          <p:cNvPr id="1001" name="Shape 1001"/>
          <p:cNvSpPr/>
          <p:nvPr/>
        </p:nvSpPr>
        <p:spPr>
          <a:xfrm>
            <a:off x="6950985" y="345603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02" name="Shape 1002"/>
          <p:cNvSpPr/>
          <p:nvPr/>
        </p:nvSpPr>
        <p:spPr>
          <a:xfrm>
            <a:off x="7029670" y="2251668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003" name="Shape 1003"/>
          <p:cNvSpPr/>
          <p:nvPr/>
        </p:nvSpPr>
        <p:spPr>
          <a:xfrm>
            <a:off x="7846974" y="2250455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004" name="Shape 1004"/>
          <p:cNvSpPr/>
          <p:nvPr/>
        </p:nvSpPr>
        <p:spPr>
          <a:xfrm>
            <a:off x="7015130" y="2883167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1005" name="Shape 1005"/>
          <p:cNvSpPr/>
          <p:nvPr/>
        </p:nvSpPr>
        <p:spPr>
          <a:xfrm>
            <a:off x="7872374" y="2909475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1006" name="Shape 1006"/>
          <p:cNvSpPr/>
          <p:nvPr/>
        </p:nvSpPr>
        <p:spPr>
          <a:xfrm>
            <a:off x="7015820" y="3555160"/>
            <a:ext cx="35249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1007" name="Shape 1007"/>
          <p:cNvSpPr/>
          <p:nvPr/>
        </p:nvSpPr>
        <p:spPr>
          <a:xfrm>
            <a:off x="7839339" y="3567860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1008" name="Shape 1008"/>
          <p:cNvSpPr/>
          <p:nvPr/>
        </p:nvSpPr>
        <p:spPr>
          <a:xfrm flipV="1">
            <a:off x="6441576" y="3691658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09" name="Shape 1009"/>
          <p:cNvSpPr/>
          <p:nvPr/>
        </p:nvSpPr>
        <p:spPr>
          <a:xfrm>
            <a:off x="5895919" y="4478845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10" name="Shape 1010"/>
          <p:cNvSpPr/>
          <p:nvPr/>
        </p:nvSpPr>
        <p:spPr>
          <a:xfrm>
            <a:off x="6206679" y="422484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11" name="Shape 1011"/>
          <p:cNvSpPr/>
          <p:nvPr/>
        </p:nvSpPr>
        <p:spPr>
          <a:xfrm>
            <a:off x="6169831" y="342797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12" name="Shape 1012"/>
          <p:cNvSpPr/>
          <p:nvPr/>
        </p:nvSpPr>
        <p:spPr>
          <a:xfrm>
            <a:off x="6104343" y="3567674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1013" name="Shape 1013"/>
          <p:cNvSpPr/>
          <p:nvPr/>
        </p:nvSpPr>
        <p:spPr>
          <a:xfrm>
            <a:off x="6131556" y="4344574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1014" name="Shape 1014"/>
          <p:cNvSpPr/>
          <p:nvPr/>
        </p:nvSpPr>
        <p:spPr>
          <a:xfrm>
            <a:off x="8830098" y="1126420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15" name="Shape 1015"/>
          <p:cNvSpPr/>
          <p:nvPr/>
        </p:nvSpPr>
        <p:spPr>
          <a:xfrm>
            <a:off x="9000394" y="1251336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016" name="Shape 1016"/>
          <p:cNvSpPr/>
          <p:nvPr/>
        </p:nvSpPr>
        <p:spPr>
          <a:xfrm>
            <a:off x="8356540" y="85244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1017" name="Shape 1017"/>
          <p:cNvSpPr/>
          <p:nvPr/>
        </p:nvSpPr>
        <p:spPr>
          <a:xfrm>
            <a:off x="9947698" y="1128503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18" name="Shape 1018"/>
          <p:cNvSpPr/>
          <p:nvPr/>
        </p:nvSpPr>
        <p:spPr>
          <a:xfrm>
            <a:off x="10094734" y="1253420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rfp</a:t>
            </a:r>
          </a:p>
        </p:txBody>
      </p:sp>
      <p:sp>
        <p:nvSpPr>
          <p:cNvPr id="1019" name="Shape 1019"/>
          <p:cNvSpPr/>
          <p:nvPr/>
        </p:nvSpPr>
        <p:spPr>
          <a:xfrm>
            <a:off x="10092727" y="844884"/>
            <a:ext cx="77452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10.1.0.207</a:t>
            </a:r>
          </a:p>
        </p:txBody>
      </p:sp>
      <p:sp>
        <p:nvSpPr>
          <p:cNvPr id="1020" name="Shape 1020"/>
          <p:cNvSpPr/>
          <p:nvPr/>
        </p:nvSpPr>
        <p:spPr>
          <a:xfrm>
            <a:off x="8624931" y="867161"/>
            <a:ext cx="2200475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21" name="Shape 1021"/>
          <p:cNvSpPr/>
          <p:nvPr/>
        </p:nvSpPr>
        <p:spPr>
          <a:xfrm>
            <a:off x="9283166" y="3565590"/>
            <a:ext cx="251346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022" name="Shape 1022"/>
          <p:cNvSpPr/>
          <p:nvPr/>
        </p:nvSpPr>
        <p:spPr>
          <a:xfrm>
            <a:off x="9813342" y="2546509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23" name="Shape 1023"/>
          <p:cNvSpPr/>
          <p:nvPr/>
        </p:nvSpPr>
        <p:spPr>
          <a:xfrm>
            <a:off x="9969795" y="2673509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fpr</a:t>
            </a:r>
          </a:p>
        </p:txBody>
      </p:sp>
      <p:sp>
        <p:nvSpPr>
          <p:cNvPr id="1024" name="Shape 1024"/>
          <p:cNvSpPr/>
          <p:nvPr/>
        </p:nvSpPr>
        <p:spPr>
          <a:xfrm>
            <a:off x="9770333" y="3086909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1025" name="Shape 1025"/>
          <p:cNvSpPr/>
          <p:nvPr/>
        </p:nvSpPr>
        <p:spPr>
          <a:xfrm>
            <a:off x="10930942" y="254859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26" name="Shape 1026"/>
          <p:cNvSpPr/>
          <p:nvPr/>
        </p:nvSpPr>
        <p:spPr>
          <a:xfrm>
            <a:off x="11103823" y="2673509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1027" name="Shape 1027"/>
          <p:cNvSpPr/>
          <p:nvPr/>
        </p:nvSpPr>
        <p:spPr>
          <a:xfrm>
            <a:off x="11163410" y="3096006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10.1.0.208</a:t>
            </a:r>
          </a:p>
        </p:txBody>
      </p:sp>
      <p:sp>
        <p:nvSpPr>
          <p:cNvPr id="1028" name="Shape 1028"/>
          <p:cNvSpPr/>
          <p:nvPr/>
        </p:nvSpPr>
        <p:spPr>
          <a:xfrm>
            <a:off x="9608176" y="2287250"/>
            <a:ext cx="2200474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29" name="Shape 1029"/>
          <p:cNvSpPr/>
          <p:nvPr/>
        </p:nvSpPr>
        <p:spPr>
          <a:xfrm>
            <a:off x="10959366" y="3532978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1030" name="Shape 1030"/>
          <p:cNvSpPr/>
          <p:nvPr/>
        </p:nvSpPr>
        <p:spPr>
          <a:xfrm flipV="1">
            <a:off x="11958380" y="3590883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31" name="Shape 1031"/>
          <p:cNvSpPr/>
          <p:nvPr/>
        </p:nvSpPr>
        <p:spPr>
          <a:xfrm>
            <a:off x="11503924" y="4423975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32" name="Shape 1032"/>
          <p:cNvSpPr/>
          <p:nvPr/>
        </p:nvSpPr>
        <p:spPr>
          <a:xfrm>
            <a:off x="11687685" y="4169975"/>
            <a:ext cx="478929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33" name="Shape 1033"/>
          <p:cNvSpPr/>
          <p:nvPr/>
        </p:nvSpPr>
        <p:spPr>
          <a:xfrm>
            <a:off x="11718803" y="3422023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34" name="Shape 1034"/>
          <p:cNvSpPr/>
          <p:nvPr/>
        </p:nvSpPr>
        <p:spPr>
          <a:xfrm>
            <a:off x="11684004" y="3561723"/>
            <a:ext cx="54852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1035" name="Shape 1035"/>
          <p:cNvSpPr/>
          <p:nvPr/>
        </p:nvSpPr>
        <p:spPr>
          <a:xfrm>
            <a:off x="11596559" y="4289704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sp>
        <p:nvSpPr>
          <p:cNvPr id="1036" name="Shape 1036"/>
          <p:cNvSpPr/>
          <p:nvPr/>
        </p:nvSpPr>
        <p:spPr>
          <a:xfrm flipV="1">
            <a:off x="5157554" y="5436974"/>
            <a:ext cx="1" cy="77182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37" name="Shape 1037"/>
          <p:cNvSpPr/>
          <p:nvPr/>
        </p:nvSpPr>
        <p:spPr>
          <a:xfrm>
            <a:off x="4831345" y="6399761"/>
            <a:ext cx="1139469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38" name="Shape 1038"/>
          <p:cNvSpPr/>
          <p:nvPr/>
        </p:nvSpPr>
        <p:spPr>
          <a:xfrm>
            <a:off x="4926204" y="614576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39" name="Shape 1039"/>
          <p:cNvSpPr/>
          <p:nvPr/>
        </p:nvSpPr>
        <p:spPr>
          <a:xfrm>
            <a:off x="4889581" y="536425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40" name="Shape 1040"/>
          <p:cNvSpPr/>
          <p:nvPr/>
        </p:nvSpPr>
        <p:spPr>
          <a:xfrm>
            <a:off x="4824093" y="5503951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1041" name="Shape 1041"/>
          <p:cNvSpPr/>
          <p:nvPr/>
        </p:nvSpPr>
        <p:spPr>
          <a:xfrm>
            <a:off x="4851081" y="6265490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1042" name="Shape 1042"/>
          <p:cNvSpPr/>
          <p:nvPr/>
        </p:nvSpPr>
        <p:spPr>
          <a:xfrm flipV="1">
            <a:off x="887671" y="5531644"/>
            <a:ext cx="1" cy="17405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43" name="Shape 1043"/>
          <p:cNvSpPr/>
          <p:nvPr/>
        </p:nvSpPr>
        <p:spPr>
          <a:xfrm>
            <a:off x="433215" y="7253736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44" name="Shape 1044"/>
          <p:cNvSpPr/>
          <p:nvPr/>
        </p:nvSpPr>
        <p:spPr>
          <a:xfrm>
            <a:off x="616975" y="699973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45" name="Shape 1045"/>
          <p:cNvSpPr/>
          <p:nvPr/>
        </p:nvSpPr>
        <p:spPr>
          <a:xfrm>
            <a:off x="648093" y="536278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46" name="Shape 1046"/>
          <p:cNvSpPr/>
          <p:nvPr/>
        </p:nvSpPr>
        <p:spPr>
          <a:xfrm>
            <a:off x="613295" y="5502484"/>
            <a:ext cx="54852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1047" name="Shape 1047"/>
          <p:cNvSpPr/>
          <p:nvPr/>
        </p:nvSpPr>
        <p:spPr>
          <a:xfrm>
            <a:off x="525849" y="7119465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sp>
        <p:nvSpPr>
          <p:cNvPr id="1048" name="Shape 1048"/>
          <p:cNvSpPr/>
          <p:nvPr/>
        </p:nvSpPr>
        <p:spPr>
          <a:xfrm flipH="1">
            <a:off x="10078811" y="6889571"/>
            <a:ext cx="126503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49" name="Shape 1049"/>
          <p:cNvSpPr/>
          <p:nvPr/>
        </p:nvSpPr>
        <p:spPr>
          <a:xfrm flipV="1">
            <a:off x="10161899" y="5433522"/>
            <a:ext cx="184556" cy="156051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0" name="Shape 1050"/>
          <p:cNvSpPr/>
          <p:nvPr/>
        </p:nvSpPr>
        <p:spPr>
          <a:xfrm flipH="1">
            <a:off x="9103162" y="5451953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1" name="Shape 1051"/>
          <p:cNvSpPr/>
          <p:nvPr/>
        </p:nvSpPr>
        <p:spPr>
          <a:xfrm flipV="1">
            <a:off x="11048090" y="6917054"/>
            <a:ext cx="154345" cy="91969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2" name="Shape 1052"/>
          <p:cNvSpPr/>
          <p:nvPr/>
        </p:nvSpPr>
        <p:spPr>
          <a:xfrm flipH="1" flipV="1">
            <a:off x="9152800" y="5430607"/>
            <a:ext cx="247122" cy="238827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3" name="Shape 1053"/>
          <p:cNvSpPr/>
          <p:nvPr/>
        </p:nvSpPr>
        <p:spPr>
          <a:xfrm>
            <a:off x="6150515" y="7778615"/>
            <a:ext cx="683473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4" name="Shape 1054"/>
          <p:cNvSpPr/>
          <p:nvPr/>
        </p:nvSpPr>
        <p:spPr>
          <a:xfrm>
            <a:off x="10834858" y="750669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5" name="Shape 1055"/>
          <p:cNvSpPr/>
          <p:nvPr/>
        </p:nvSpPr>
        <p:spPr>
          <a:xfrm>
            <a:off x="9191058" y="752461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1"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6" name="Shape 1056"/>
          <p:cNvSpPr/>
          <p:nvPr/>
        </p:nvSpPr>
        <p:spPr>
          <a:xfrm flipV="1">
            <a:off x="8017755" y="6157443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7" name="Shape 1057"/>
          <p:cNvSpPr/>
          <p:nvPr/>
        </p:nvSpPr>
        <p:spPr>
          <a:xfrm>
            <a:off x="7691546" y="7120230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8" name="Shape 1058"/>
          <p:cNvSpPr/>
          <p:nvPr/>
        </p:nvSpPr>
        <p:spPr>
          <a:xfrm>
            <a:off x="7786406" y="686623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59" name="Shape 1059"/>
          <p:cNvSpPr/>
          <p:nvPr/>
        </p:nvSpPr>
        <p:spPr>
          <a:xfrm>
            <a:off x="7785259" y="615522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60" name="Shape 1060"/>
          <p:cNvSpPr/>
          <p:nvPr/>
        </p:nvSpPr>
        <p:spPr>
          <a:xfrm>
            <a:off x="7639587" y="5628098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1061" name="Shape 1061"/>
          <p:cNvSpPr/>
          <p:nvPr/>
        </p:nvSpPr>
        <p:spPr>
          <a:xfrm>
            <a:off x="7263840" y="5162805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10.1.0.203 (floating)</a:t>
            </a:r>
          </a:p>
          <a:p>
            <a:pPr>
              <a:defRPr sz="1100"/>
            </a:pPr>
            <a:r>
              <a:t>11.0.0.21</a:t>
            </a:r>
          </a:p>
        </p:txBody>
      </p:sp>
      <p:sp>
        <p:nvSpPr>
          <p:cNvPr id="1062" name="Shape 1062"/>
          <p:cNvSpPr/>
          <p:nvPr/>
        </p:nvSpPr>
        <p:spPr>
          <a:xfrm>
            <a:off x="7785259" y="752461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63" name="Shape 1063"/>
          <p:cNvSpPr/>
          <p:nvPr/>
        </p:nvSpPr>
        <p:spPr>
          <a:xfrm flipV="1">
            <a:off x="7193990" y="6153567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64" name="Shape 1064"/>
          <p:cNvSpPr/>
          <p:nvPr/>
        </p:nvSpPr>
        <p:spPr>
          <a:xfrm>
            <a:off x="6867780" y="7116354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65" name="Shape 1065"/>
          <p:cNvSpPr/>
          <p:nvPr/>
        </p:nvSpPr>
        <p:spPr>
          <a:xfrm>
            <a:off x="6962640" y="686235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66" name="Shape 1066"/>
          <p:cNvSpPr/>
          <p:nvPr/>
        </p:nvSpPr>
        <p:spPr>
          <a:xfrm>
            <a:off x="6961494" y="6151353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67" name="Shape 1067"/>
          <p:cNvSpPr/>
          <p:nvPr/>
        </p:nvSpPr>
        <p:spPr>
          <a:xfrm>
            <a:off x="6815821" y="5624222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vm3</a:t>
            </a:r>
          </a:p>
        </p:txBody>
      </p:sp>
      <p:sp>
        <p:nvSpPr>
          <p:cNvPr id="1068" name="Shape 1068"/>
          <p:cNvSpPr/>
          <p:nvPr/>
        </p:nvSpPr>
        <p:spPr>
          <a:xfrm>
            <a:off x="6795898" y="5353305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11.0.0.22</a:t>
            </a:r>
          </a:p>
        </p:txBody>
      </p:sp>
      <p:sp>
        <p:nvSpPr>
          <p:cNvPr id="1069" name="Shape 1069"/>
          <p:cNvSpPr/>
          <p:nvPr/>
        </p:nvSpPr>
        <p:spPr>
          <a:xfrm>
            <a:off x="6961494" y="752073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70" name="Shape 1070"/>
          <p:cNvSpPr/>
          <p:nvPr/>
        </p:nvSpPr>
        <p:spPr>
          <a:xfrm>
            <a:off x="7040179" y="631637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071" name="Shape 1071"/>
          <p:cNvSpPr/>
          <p:nvPr/>
        </p:nvSpPr>
        <p:spPr>
          <a:xfrm>
            <a:off x="7857483" y="6315160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072" name="Shape 1072"/>
          <p:cNvSpPr/>
          <p:nvPr/>
        </p:nvSpPr>
        <p:spPr>
          <a:xfrm>
            <a:off x="7025639" y="6947872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1073" name="Shape 1073"/>
          <p:cNvSpPr/>
          <p:nvPr/>
        </p:nvSpPr>
        <p:spPr>
          <a:xfrm>
            <a:off x="7882882" y="6974180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1074" name="Shape 1074"/>
          <p:cNvSpPr/>
          <p:nvPr/>
        </p:nvSpPr>
        <p:spPr>
          <a:xfrm>
            <a:off x="7026329" y="7619865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1075" name="Shape 1075"/>
          <p:cNvSpPr/>
          <p:nvPr/>
        </p:nvSpPr>
        <p:spPr>
          <a:xfrm>
            <a:off x="7849848" y="7632565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1076" name="Shape 1076"/>
          <p:cNvSpPr/>
          <p:nvPr/>
        </p:nvSpPr>
        <p:spPr>
          <a:xfrm flipV="1">
            <a:off x="6452085" y="7756363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77" name="Shape 1077"/>
          <p:cNvSpPr/>
          <p:nvPr/>
        </p:nvSpPr>
        <p:spPr>
          <a:xfrm>
            <a:off x="5906428" y="8543549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78" name="Shape 1078"/>
          <p:cNvSpPr/>
          <p:nvPr/>
        </p:nvSpPr>
        <p:spPr>
          <a:xfrm>
            <a:off x="6217188" y="828954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79" name="Shape 1079"/>
          <p:cNvSpPr/>
          <p:nvPr/>
        </p:nvSpPr>
        <p:spPr>
          <a:xfrm>
            <a:off x="6180340" y="749267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80" name="Shape 1080"/>
          <p:cNvSpPr/>
          <p:nvPr/>
        </p:nvSpPr>
        <p:spPr>
          <a:xfrm>
            <a:off x="6114852" y="7632379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1081" name="Shape 1081"/>
          <p:cNvSpPr/>
          <p:nvPr/>
        </p:nvSpPr>
        <p:spPr>
          <a:xfrm>
            <a:off x="6142064" y="8409278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1082" name="Shape 1082"/>
          <p:cNvSpPr/>
          <p:nvPr/>
        </p:nvSpPr>
        <p:spPr>
          <a:xfrm>
            <a:off x="8840606" y="5191125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83" name="Shape 1083"/>
          <p:cNvSpPr/>
          <p:nvPr/>
        </p:nvSpPr>
        <p:spPr>
          <a:xfrm>
            <a:off x="9010903" y="5316041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084" name="Shape 1084"/>
          <p:cNvSpPr/>
          <p:nvPr/>
        </p:nvSpPr>
        <p:spPr>
          <a:xfrm>
            <a:off x="8367048" y="4917145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1085" name="Shape 1085"/>
          <p:cNvSpPr/>
          <p:nvPr/>
        </p:nvSpPr>
        <p:spPr>
          <a:xfrm>
            <a:off x="9958206" y="5193208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86" name="Shape 1086"/>
          <p:cNvSpPr/>
          <p:nvPr/>
        </p:nvSpPr>
        <p:spPr>
          <a:xfrm>
            <a:off x="10105243" y="5318125"/>
            <a:ext cx="297867" cy="29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rfp</a:t>
            </a:r>
          </a:p>
        </p:txBody>
      </p:sp>
      <p:sp>
        <p:nvSpPr>
          <p:cNvPr id="1087" name="Shape 1087"/>
          <p:cNvSpPr/>
          <p:nvPr/>
        </p:nvSpPr>
        <p:spPr>
          <a:xfrm>
            <a:off x="10103236" y="4909588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1088" name="Shape 1088"/>
          <p:cNvSpPr/>
          <p:nvPr/>
        </p:nvSpPr>
        <p:spPr>
          <a:xfrm>
            <a:off x="8635440" y="4931866"/>
            <a:ext cx="2200474" cy="1075234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89" name="Shape 1089"/>
          <p:cNvSpPr/>
          <p:nvPr/>
        </p:nvSpPr>
        <p:spPr>
          <a:xfrm>
            <a:off x="9293674" y="7630295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090" name="Shape 1090"/>
          <p:cNvSpPr/>
          <p:nvPr/>
        </p:nvSpPr>
        <p:spPr>
          <a:xfrm>
            <a:off x="9823851" y="661121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91" name="Shape 1091"/>
          <p:cNvSpPr/>
          <p:nvPr/>
        </p:nvSpPr>
        <p:spPr>
          <a:xfrm>
            <a:off x="9980303" y="6738213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fpr</a:t>
            </a:r>
          </a:p>
        </p:txBody>
      </p:sp>
      <p:sp>
        <p:nvSpPr>
          <p:cNvPr id="1092" name="Shape 1092"/>
          <p:cNvSpPr/>
          <p:nvPr/>
        </p:nvSpPr>
        <p:spPr>
          <a:xfrm>
            <a:off x="9780842" y="7151613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1093" name="Shape 1093"/>
          <p:cNvSpPr/>
          <p:nvPr/>
        </p:nvSpPr>
        <p:spPr>
          <a:xfrm>
            <a:off x="10941451" y="6613297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94" name="Shape 1094"/>
          <p:cNvSpPr/>
          <p:nvPr/>
        </p:nvSpPr>
        <p:spPr>
          <a:xfrm>
            <a:off x="11114332" y="6738213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1095" name="Shape 1095"/>
          <p:cNvSpPr/>
          <p:nvPr/>
        </p:nvSpPr>
        <p:spPr>
          <a:xfrm>
            <a:off x="11173919" y="7160710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10.1.0.208</a:t>
            </a:r>
          </a:p>
        </p:txBody>
      </p:sp>
      <p:sp>
        <p:nvSpPr>
          <p:cNvPr id="1096" name="Shape 1096"/>
          <p:cNvSpPr/>
          <p:nvPr/>
        </p:nvSpPr>
        <p:spPr>
          <a:xfrm>
            <a:off x="9618684" y="6351955"/>
            <a:ext cx="2200475" cy="1075234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97" name="Shape 1097"/>
          <p:cNvSpPr/>
          <p:nvPr/>
        </p:nvSpPr>
        <p:spPr>
          <a:xfrm>
            <a:off x="10969875" y="7597682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1098" name="Shape 1098"/>
          <p:cNvSpPr/>
          <p:nvPr/>
        </p:nvSpPr>
        <p:spPr>
          <a:xfrm flipV="1">
            <a:off x="11968889" y="7655587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099" name="Shape 1099"/>
          <p:cNvSpPr/>
          <p:nvPr/>
        </p:nvSpPr>
        <p:spPr>
          <a:xfrm>
            <a:off x="11514433" y="8488680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00" name="Shape 1100"/>
          <p:cNvSpPr/>
          <p:nvPr/>
        </p:nvSpPr>
        <p:spPr>
          <a:xfrm>
            <a:off x="11698193" y="823468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01" name="Shape 1101"/>
          <p:cNvSpPr/>
          <p:nvPr/>
        </p:nvSpPr>
        <p:spPr>
          <a:xfrm>
            <a:off x="11729311" y="748672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02" name="Shape 1102"/>
          <p:cNvSpPr/>
          <p:nvPr/>
        </p:nvSpPr>
        <p:spPr>
          <a:xfrm>
            <a:off x="11694513" y="7626428"/>
            <a:ext cx="54852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1103" name="Shape 1103"/>
          <p:cNvSpPr/>
          <p:nvPr/>
        </p:nvSpPr>
        <p:spPr>
          <a:xfrm>
            <a:off x="11607067" y="8354409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pic>
        <p:nvPicPr>
          <p:cNvPr id="110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4229" y="1788566"/>
            <a:ext cx="862703" cy="7085160"/>
          </a:xfrm>
          <a:prstGeom prst="rect">
            <a:avLst/>
          </a:prstGeom>
        </p:spPr>
      </p:pic>
      <p:pic>
        <p:nvPicPr>
          <p:cNvPr id="1106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3295867" y="6513222"/>
            <a:ext cx="5288211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/>
          <p:nvPr/>
        </p:nvSpPr>
        <p:spPr>
          <a:xfrm flipH="1">
            <a:off x="10068303" y="2824867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0" name="Shape 1110"/>
          <p:cNvSpPr/>
          <p:nvPr/>
        </p:nvSpPr>
        <p:spPr>
          <a:xfrm flipH="1">
            <a:off x="1420674" y="2786781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1" name="Shape 1111"/>
          <p:cNvSpPr/>
          <p:nvPr/>
        </p:nvSpPr>
        <p:spPr>
          <a:xfrm flipV="1">
            <a:off x="10151390" y="1368817"/>
            <a:ext cx="184556" cy="156051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2" name="Shape 1112"/>
          <p:cNvSpPr/>
          <p:nvPr/>
        </p:nvSpPr>
        <p:spPr>
          <a:xfrm flipH="1" flipV="1">
            <a:off x="9092653" y="1387248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3" name="Shape 1113"/>
          <p:cNvSpPr/>
          <p:nvPr/>
        </p:nvSpPr>
        <p:spPr>
          <a:xfrm flipV="1">
            <a:off x="11037582" y="2852349"/>
            <a:ext cx="154345" cy="9196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4" name="Shape 1114"/>
          <p:cNvSpPr/>
          <p:nvPr/>
        </p:nvSpPr>
        <p:spPr>
          <a:xfrm flipH="1" flipV="1">
            <a:off x="9142291" y="1365903"/>
            <a:ext cx="247123" cy="238827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5" name="Shape 1115"/>
          <p:cNvSpPr/>
          <p:nvPr/>
        </p:nvSpPr>
        <p:spPr>
          <a:xfrm flipH="1" flipV="1">
            <a:off x="3185373" y="4729731"/>
            <a:ext cx="312653" cy="91692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6" name="Shape 1116"/>
          <p:cNvSpPr/>
          <p:nvPr/>
        </p:nvSpPr>
        <p:spPr>
          <a:xfrm flipV="1">
            <a:off x="4375868" y="4729235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7" name="Shape 1117"/>
          <p:cNvSpPr/>
          <p:nvPr/>
        </p:nvSpPr>
        <p:spPr>
          <a:xfrm flipV="1">
            <a:off x="2473305" y="2786207"/>
            <a:ext cx="173587" cy="281554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8" name="Shape 1118"/>
          <p:cNvSpPr/>
          <p:nvPr/>
        </p:nvSpPr>
        <p:spPr>
          <a:xfrm flipH="1" flipV="1">
            <a:off x="1509492" y="2774558"/>
            <a:ext cx="233888" cy="2826653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19" name="Shape 1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pc="76" sz="3800"/>
            </a:pPr>
          </a:p>
        </p:txBody>
      </p:sp>
      <p:sp>
        <p:nvSpPr>
          <p:cNvPr id="1120" name="Shape 1120"/>
          <p:cNvSpPr/>
          <p:nvPr/>
        </p:nvSpPr>
        <p:spPr>
          <a:xfrm>
            <a:off x="466300" y="5626100"/>
            <a:ext cx="5029789" cy="0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21" name="Shape 1121"/>
          <p:cNvSpPr/>
          <p:nvPr/>
        </p:nvSpPr>
        <p:spPr>
          <a:xfrm>
            <a:off x="6178107" y="3713910"/>
            <a:ext cx="6834730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22" name="Shape 1122"/>
          <p:cNvSpPr/>
          <p:nvPr/>
        </p:nvSpPr>
        <p:spPr>
          <a:xfrm>
            <a:off x="4149103" y="53328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23" name="Shape 1123"/>
          <p:cNvSpPr/>
          <p:nvPr/>
        </p:nvSpPr>
        <p:spPr>
          <a:xfrm>
            <a:off x="1511481" y="534819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24" name="Shape 1124"/>
          <p:cNvSpPr/>
          <p:nvPr/>
        </p:nvSpPr>
        <p:spPr>
          <a:xfrm>
            <a:off x="10824350" y="344199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25" name="Shape 1125"/>
          <p:cNvSpPr/>
          <p:nvPr/>
        </p:nvSpPr>
        <p:spPr>
          <a:xfrm>
            <a:off x="9180549" y="345991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1"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26" name="Shape 1126"/>
          <p:cNvSpPr/>
          <p:nvPr/>
        </p:nvSpPr>
        <p:spPr>
          <a:xfrm>
            <a:off x="4262895" y="54471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127" name="Shape 1127"/>
          <p:cNvSpPr/>
          <p:nvPr/>
        </p:nvSpPr>
        <p:spPr>
          <a:xfrm>
            <a:off x="407989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28" name="Shape 1128"/>
          <p:cNvSpPr/>
          <p:nvPr/>
        </p:nvSpPr>
        <p:spPr>
          <a:xfrm>
            <a:off x="4059218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11.0.0.1</a:t>
            </a:r>
          </a:p>
        </p:txBody>
      </p:sp>
      <p:sp>
        <p:nvSpPr>
          <p:cNvPr id="1129" name="Shape 1129"/>
          <p:cNvSpPr/>
          <p:nvPr/>
        </p:nvSpPr>
        <p:spPr>
          <a:xfrm>
            <a:off x="4250195" y="4596210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130" name="Shape 1130"/>
          <p:cNvSpPr/>
          <p:nvPr/>
        </p:nvSpPr>
        <p:spPr>
          <a:xfrm>
            <a:off x="1608439" y="5462492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1131" name="Shape 1131"/>
          <p:cNvSpPr/>
          <p:nvPr/>
        </p:nvSpPr>
        <p:spPr>
          <a:xfrm>
            <a:off x="1229809" y="250842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32" name="Shape 1132"/>
          <p:cNvSpPr/>
          <p:nvPr/>
        </p:nvSpPr>
        <p:spPr>
          <a:xfrm>
            <a:off x="1383272" y="2633339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1133" name="Shape 1133"/>
          <p:cNvSpPr/>
          <p:nvPr/>
        </p:nvSpPr>
        <p:spPr>
          <a:xfrm>
            <a:off x="2242499" y="222327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1134" name="Shape 1134"/>
          <p:cNvSpPr/>
          <p:nvPr/>
        </p:nvSpPr>
        <p:spPr>
          <a:xfrm>
            <a:off x="2347409" y="2510506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35" name="Shape 1135"/>
          <p:cNvSpPr/>
          <p:nvPr/>
        </p:nvSpPr>
        <p:spPr>
          <a:xfrm>
            <a:off x="2512537" y="2635423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1136" name="Shape 1136"/>
          <p:cNvSpPr/>
          <p:nvPr/>
        </p:nvSpPr>
        <p:spPr>
          <a:xfrm>
            <a:off x="1138518" y="2229528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1137" name="Shape 1137"/>
          <p:cNvSpPr/>
          <p:nvPr/>
        </p:nvSpPr>
        <p:spPr>
          <a:xfrm>
            <a:off x="1024643" y="2249164"/>
            <a:ext cx="2200475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38" name="Shape 1138"/>
          <p:cNvSpPr/>
          <p:nvPr/>
        </p:nvSpPr>
        <p:spPr>
          <a:xfrm>
            <a:off x="2283934" y="533122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39" name="Shape 1139"/>
          <p:cNvSpPr/>
          <p:nvPr/>
        </p:nvSpPr>
        <p:spPr>
          <a:xfrm>
            <a:off x="2392556" y="5445526"/>
            <a:ext cx="26168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sq</a:t>
            </a:r>
          </a:p>
        </p:txBody>
      </p:sp>
      <p:sp>
        <p:nvSpPr>
          <p:cNvPr id="1140" name="Shape 1140"/>
          <p:cNvSpPr/>
          <p:nvPr/>
        </p:nvSpPr>
        <p:spPr>
          <a:xfrm>
            <a:off x="3896007" y="4308702"/>
            <a:ext cx="959722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41" name="Shape 1141"/>
          <p:cNvSpPr/>
          <p:nvPr/>
        </p:nvSpPr>
        <p:spPr>
          <a:xfrm>
            <a:off x="2882728" y="4471294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42" name="Shape 1142"/>
          <p:cNvSpPr/>
          <p:nvPr/>
        </p:nvSpPr>
        <p:spPr>
          <a:xfrm>
            <a:off x="2892185" y="4042907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</a:t>
            </a:r>
          </a:p>
        </p:txBody>
      </p:sp>
      <p:sp>
        <p:nvSpPr>
          <p:cNvPr id="1143" name="Shape 1143"/>
          <p:cNvSpPr/>
          <p:nvPr/>
        </p:nvSpPr>
        <p:spPr>
          <a:xfrm>
            <a:off x="2921008" y="4596210"/>
            <a:ext cx="5153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qdhcp</a:t>
            </a:r>
          </a:p>
        </p:txBody>
      </p:sp>
      <p:sp>
        <p:nvSpPr>
          <p:cNvPr id="1144" name="Shape 1144"/>
          <p:cNvSpPr/>
          <p:nvPr/>
        </p:nvSpPr>
        <p:spPr>
          <a:xfrm>
            <a:off x="2698837" y="4308702"/>
            <a:ext cx="959721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45" name="Shape 1145"/>
          <p:cNvSpPr/>
          <p:nvPr/>
        </p:nvSpPr>
        <p:spPr>
          <a:xfrm>
            <a:off x="3231333" y="5324002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46" name="Shape 1146"/>
          <p:cNvSpPr/>
          <p:nvPr/>
        </p:nvSpPr>
        <p:spPr>
          <a:xfrm>
            <a:off x="3308872" y="543830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147" name="Shape 1147"/>
          <p:cNvSpPr/>
          <p:nvPr/>
        </p:nvSpPr>
        <p:spPr>
          <a:xfrm flipV="1">
            <a:off x="8007247" y="2092738"/>
            <a:ext cx="1" cy="1614662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48" name="Shape 1148"/>
          <p:cNvSpPr/>
          <p:nvPr/>
        </p:nvSpPr>
        <p:spPr>
          <a:xfrm>
            <a:off x="7681037" y="3055525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49" name="Shape 1149"/>
          <p:cNvSpPr/>
          <p:nvPr/>
        </p:nvSpPr>
        <p:spPr>
          <a:xfrm>
            <a:off x="7775897" y="280152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50" name="Shape 1150"/>
          <p:cNvSpPr/>
          <p:nvPr/>
        </p:nvSpPr>
        <p:spPr>
          <a:xfrm>
            <a:off x="7774751" y="2090524"/>
            <a:ext cx="478929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51" name="Shape 1151"/>
          <p:cNvSpPr/>
          <p:nvPr/>
        </p:nvSpPr>
        <p:spPr>
          <a:xfrm>
            <a:off x="7629078" y="1563393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1152" name="Shape 1152"/>
          <p:cNvSpPr/>
          <p:nvPr/>
        </p:nvSpPr>
        <p:spPr>
          <a:xfrm>
            <a:off x="7253331" y="1098101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10.1.0.201 (floating)</a:t>
            </a:r>
          </a:p>
          <a:p>
            <a:pPr>
              <a:defRPr sz="1100"/>
            </a:pPr>
            <a:r>
              <a:t>11.0.0.20</a:t>
            </a:r>
          </a:p>
        </p:txBody>
      </p:sp>
      <p:sp>
        <p:nvSpPr>
          <p:cNvPr id="1153" name="Shape 1153"/>
          <p:cNvSpPr/>
          <p:nvPr/>
        </p:nvSpPr>
        <p:spPr>
          <a:xfrm>
            <a:off x="7774751" y="3459910"/>
            <a:ext cx="478929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54" name="Shape 1154"/>
          <p:cNvSpPr/>
          <p:nvPr/>
        </p:nvSpPr>
        <p:spPr>
          <a:xfrm flipV="1">
            <a:off x="7183482" y="2088863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55" name="Shape 1155"/>
          <p:cNvSpPr/>
          <p:nvPr/>
        </p:nvSpPr>
        <p:spPr>
          <a:xfrm>
            <a:off x="6857272" y="3051649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56" name="Shape 1156"/>
          <p:cNvSpPr/>
          <p:nvPr/>
        </p:nvSpPr>
        <p:spPr>
          <a:xfrm>
            <a:off x="6952131" y="279764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57" name="Shape 1157"/>
          <p:cNvSpPr/>
          <p:nvPr/>
        </p:nvSpPr>
        <p:spPr>
          <a:xfrm>
            <a:off x="6950985" y="208664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58" name="Shape 1158"/>
          <p:cNvSpPr/>
          <p:nvPr/>
        </p:nvSpPr>
        <p:spPr>
          <a:xfrm>
            <a:off x="6805313" y="1559518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vm1</a:t>
            </a:r>
          </a:p>
        </p:txBody>
      </p:sp>
      <p:sp>
        <p:nvSpPr>
          <p:cNvPr id="1159" name="Shape 1159"/>
          <p:cNvSpPr/>
          <p:nvPr/>
        </p:nvSpPr>
        <p:spPr>
          <a:xfrm>
            <a:off x="6785389" y="128860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11.0.0.28</a:t>
            </a:r>
          </a:p>
        </p:txBody>
      </p:sp>
      <p:sp>
        <p:nvSpPr>
          <p:cNvPr id="1160" name="Shape 1160"/>
          <p:cNvSpPr/>
          <p:nvPr/>
        </p:nvSpPr>
        <p:spPr>
          <a:xfrm>
            <a:off x="6950985" y="345603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61" name="Shape 1161"/>
          <p:cNvSpPr/>
          <p:nvPr/>
        </p:nvSpPr>
        <p:spPr>
          <a:xfrm>
            <a:off x="7029670" y="2251668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846974" y="2250455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163" name="Shape 1163"/>
          <p:cNvSpPr/>
          <p:nvPr/>
        </p:nvSpPr>
        <p:spPr>
          <a:xfrm>
            <a:off x="7015130" y="2883167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1164" name="Shape 1164"/>
          <p:cNvSpPr/>
          <p:nvPr/>
        </p:nvSpPr>
        <p:spPr>
          <a:xfrm>
            <a:off x="7872374" y="2909475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1165" name="Shape 1165"/>
          <p:cNvSpPr/>
          <p:nvPr/>
        </p:nvSpPr>
        <p:spPr>
          <a:xfrm>
            <a:off x="7015820" y="3555160"/>
            <a:ext cx="35249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1166" name="Shape 1166"/>
          <p:cNvSpPr/>
          <p:nvPr/>
        </p:nvSpPr>
        <p:spPr>
          <a:xfrm>
            <a:off x="7839339" y="3567860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1167" name="Shape 1167"/>
          <p:cNvSpPr/>
          <p:nvPr/>
        </p:nvSpPr>
        <p:spPr>
          <a:xfrm flipV="1">
            <a:off x="6441576" y="3691658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68" name="Shape 1168"/>
          <p:cNvSpPr/>
          <p:nvPr/>
        </p:nvSpPr>
        <p:spPr>
          <a:xfrm>
            <a:off x="5932085" y="4478845"/>
            <a:ext cx="1088420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69" name="Shape 1169"/>
          <p:cNvSpPr/>
          <p:nvPr/>
        </p:nvSpPr>
        <p:spPr>
          <a:xfrm>
            <a:off x="6206679" y="422484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70" name="Shape 1170"/>
          <p:cNvSpPr/>
          <p:nvPr/>
        </p:nvSpPr>
        <p:spPr>
          <a:xfrm>
            <a:off x="6169831" y="342797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71" name="Shape 1171"/>
          <p:cNvSpPr/>
          <p:nvPr/>
        </p:nvSpPr>
        <p:spPr>
          <a:xfrm>
            <a:off x="6117043" y="3567674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1172" name="Shape 1172"/>
          <p:cNvSpPr/>
          <p:nvPr/>
        </p:nvSpPr>
        <p:spPr>
          <a:xfrm>
            <a:off x="6131556" y="4344574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1173" name="Shape 1173"/>
          <p:cNvSpPr/>
          <p:nvPr/>
        </p:nvSpPr>
        <p:spPr>
          <a:xfrm>
            <a:off x="8830098" y="1126420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74" name="Shape 1174"/>
          <p:cNvSpPr/>
          <p:nvPr/>
        </p:nvSpPr>
        <p:spPr>
          <a:xfrm>
            <a:off x="9000394" y="1251336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175" name="Shape 1175"/>
          <p:cNvSpPr/>
          <p:nvPr/>
        </p:nvSpPr>
        <p:spPr>
          <a:xfrm>
            <a:off x="8356540" y="852441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1176" name="Shape 1176"/>
          <p:cNvSpPr/>
          <p:nvPr/>
        </p:nvSpPr>
        <p:spPr>
          <a:xfrm>
            <a:off x="9947698" y="1128503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77" name="Shape 1177"/>
          <p:cNvSpPr/>
          <p:nvPr/>
        </p:nvSpPr>
        <p:spPr>
          <a:xfrm>
            <a:off x="10094734" y="1253420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rfp</a:t>
            </a:r>
          </a:p>
        </p:txBody>
      </p:sp>
      <p:sp>
        <p:nvSpPr>
          <p:cNvPr id="1178" name="Shape 1178"/>
          <p:cNvSpPr/>
          <p:nvPr/>
        </p:nvSpPr>
        <p:spPr>
          <a:xfrm>
            <a:off x="10092727" y="844884"/>
            <a:ext cx="77452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10.1.0.207</a:t>
            </a:r>
          </a:p>
        </p:txBody>
      </p:sp>
      <p:sp>
        <p:nvSpPr>
          <p:cNvPr id="1179" name="Shape 1179"/>
          <p:cNvSpPr/>
          <p:nvPr/>
        </p:nvSpPr>
        <p:spPr>
          <a:xfrm>
            <a:off x="8624931" y="867161"/>
            <a:ext cx="2200475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80" name="Shape 1180"/>
          <p:cNvSpPr/>
          <p:nvPr/>
        </p:nvSpPr>
        <p:spPr>
          <a:xfrm>
            <a:off x="9283166" y="3565590"/>
            <a:ext cx="251346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181" name="Shape 1181"/>
          <p:cNvSpPr/>
          <p:nvPr/>
        </p:nvSpPr>
        <p:spPr>
          <a:xfrm>
            <a:off x="9813342" y="2546509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82" name="Shape 1182"/>
          <p:cNvSpPr/>
          <p:nvPr/>
        </p:nvSpPr>
        <p:spPr>
          <a:xfrm>
            <a:off x="9969795" y="2673509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fpr</a:t>
            </a:r>
          </a:p>
        </p:txBody>
      </p:sp>
      <p:sp>
        <p:nvSpPr>
          <p:cNvPr id="1183" name="Shape 1183"/>
          <p:cNvSpPr/>
          <p:nvPr/>
        </p:nvSpPr>
        <p:spPr>
          <a:xfrm>
            <a:off x="9770333" y="3086909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1184" name="Shape 1184"/>
          <p:cNvSpPr/>
          <p:nvPr/>
        </p:nvSpPr>
        <p:spPr>
          <a:xfrm>
            <a:off x="10930942" y="254859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85" name="Shape 1185"/>
          <p:cNvSpPr/>
          <p:nvPr/>
        </p:nvSpPr>
        <p:spPr>
          <a:xfrm>
            <a:off x="11103823" y="2673509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1186" name="Shape 1186"/>
          <p:cNvSpPr/>
          <p:nvPr/>
        </p:nvSpPr>
        <p:spPr>
          <a:xfrm>
            <a:off x="11163410" y="3096006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10.1.0.208</a:t>
            </a:r>
          </a:p>
        </p:txBody>
      </p:sp>
      <p:sp>
        <p:nvSpPr>
          <p:cNvPr id="1187" name="Shape 1187"/>
          <p:cNvSpPr/>
          <p:nvPr/>
        </p:nvSpPr>
        <p:spPr>
          <a:xfrm>
            <a:off x="9608176" y="2287250"/>
            <a:ext cx="2200474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88" name="Shape 1188"/>
          <p:cNvSpPr/>
          <p:nvPr/>
        </p:nvSpPr>
        <p:spPr>
          <a:xfrm>
            <a:off x="10959366" y="3532978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1189" name="Shape 1189"/>
          <p:cNvSpPr/>
          <p:nvPr/>
        </p:nvSpPr>
        <p:spPr>
          <a:xfrm flipV="1">
            <a:off x="11958380" y="3590883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90" name="Shape 1190"/>
          <p:cNvSpPr/>
          <p:nvPr/>
        </p:nvSpPr>
        <p:spPr>
          <a:xfrm>
            <a:off x="11503924" y="4423975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91" name="Shape 1191"/>
          <p:cNvSpPr/>
          <p:nvPr/>
        </p:nvSpPr>
        <p:spPr>
          <a:xfrm>
            <a:off x="11687685" y="4169975"/>
            <a:ext cx="478929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92" name="Shape 1192"/>
          <p:cNvSpPr/>
          <p:nvPr/>
        </p:nvSpPr>
        <p:spPr>
          <a:xfrm>
            <a:off x="11718803" y="3422023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93" name="Shape 1193"/>
          <p:cNvSpPr/>
          <p:nvPr/>
        </p:nvSpPr>
        <p:spPr>
          <a:xfrm>
            <a:off x="11684004" y="3561723"/>
            <a:ext cx="54852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1194" name="Shape 1194"/>
          <p:cNvSpPr/>
          <p:nvPr/>
        </p:nvSpPr>
        <p:spPr>
          <a:xfrm>
            <a:off x="11596559" y="4289704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sp>
        <p:nvSpPr>
          <p:cNvPr id="1195" name="Shape 1195"/>
          <p:cNvSpPr/>
          <p:nvPr/>
        </p:nvSpPr>
        <p:spPr>
          <a:xfrm flipV="1">
            <a:off x="5157554" y="5436974"/>
            <a:ext cx="1" cy="77182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96" name="Shape 1196"/>
          <p:cNvSpPr/>
          <p:nvPr/>
        </p:nvSpPr>
        <p:spPr>
          <a:xfrm>
            <a:off x="4757048" y="6399761"/>
            <a:ext cx="1223774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97" name="Shape 1197"/>
          <p:cNvSpPr/>
          <p:nvPr/>
        </p:nvSpPr>
        <p:spPr>
          <a:xfrm>
            <a:off x="4926204" y="614576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98" name="Shape 1198"/>
          <p:cNvSpPr/>
          <p:nvPr/>
        </p:nvSpPr>
        <p:spPr>
          <a:xfrm>
            <a:off x="4889581" y="536425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199" name="Shape 1199"/>
          <p:cNvSpPr/>
          <p:nvPr/>
        </p:nvSpPr>
        <p:spPr>
          <a:xfrm>
            <a:off x="4824093" y="5503951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1200" name="Shape 1200"/>
          <p:cNvSpPr/>
          <p:nvPr/>
        </p:nvSpPr>
        <p:spPr>
          <a:xfrm>
            <a:off x="4851081" y="6265490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1201" name="Shape 1201"/>
          <p:cNvSpPr/>
          <p:nvPr/>
        </p:nvSpPr>
        <p:spPr>
          <a:xfrm flipV="1">
            <a:off x="887671" y="5531644"/>
            <a:ext cx="1" cy="174059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02" name="Shape 1202"/>
          <p:cNvSpPr/>
          <p:nvPr/>
        </p:nvSpPr>
        <p:spPr>
          <a:xfrm>
            <a:off x="433215" y="7253736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03" name="Shape 1203"/>
          <p:cNvSpPr/>
          <p:nvPr/>
        </p:nvSpPr>
        <p:spPr>
          <a:xfrm>
            <a:off x="616975" y="699973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04" name="Shape 1204"/>
          <p:cNvSpPr/>
          <p:nvPr/>
        </p:nvSpPr>
        <p:spPr>
          <a:xfrm>
            <a:off x="648093" y="536278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05" name="Shape 1205"/>
          <p:cNvSpPr/>
          <p:nvPr/>
        </p:nvSpPr>
        <p:spPr>
          <a:xfrm>
            <a:off x="613295" y="5502484"/>
            <a:ext cx="54852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1206" name="Shape 1206"/>
          <p:cNvSpPr/>
          <p:nvPr/>
        </p:nvSpPr>
        <p:spPr>
          <a:xfrm>
            <a:off x="525849" y="7119465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sp>
        <p:nvSpPr>
          <p:cNvPr id="1207" name="Shape 1207"/>
          <p:cNvSpPr/>
          <p:nvPr/>
        </p:nvSpPr>
        <p:spPr>
          <a:xfrm flipH="1">
            <a:off x="10078811" y="6889571"/>
            <a:ext cx="1265031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08" name="Shape 1208"/>
          <p:cNvSpPr/>
          <p:nvPr/>
        </p:nvSpPr>
        <p:spPr>
          <a:xfrm flipV="1">
            <a:off x="10161899" y="5433522"/>
            <a:ext cx="184556" cy="156051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09" name="Shape 1209"/>
          <p:cNvSpPr/>
          <p:nvPr/>
        </p:nvSpPr>
        <p:spPr>
          <a:xfrm flipH="1">
            <a:off x="9103162" y="5451953"/>
            <a:ext cx="1265030" cy="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0" name="Shape 1210"/>
          <p:cNvSpPr/>
          <p:nvPr/>
        </p:nvSpPr>
        <p:spPr>
          <a:xfrm flipV="1">
            <a:off x="11048090" y="6917054"/>
            <a:ext cx="154345" cy="919695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1" name="Shape 1211"/>
          <p:cNvSpPr/>
          <p:nvPr/>
        </p:nvSpPr>
        <p:spPr>
          <a:xfrm flipH="1" flipV="1">
            <a:off x="9152800" y="5430607"/>
            <a:ext cx="247122" cy="238827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2" name="Shape 1212"/>
          <p:cNvSpPr/>
          <p:nvPr/>
        </p:nvSpPr>
        <p:spPr>
          <a:xfrm>
            <a:off x="6201315" y="7778615"/>
            <a:ext cx="683473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3" name="Shape 1213"/>
          <p:cNvSpPr/>
          <p:nvPr/>
        </p:nvSpPr>
        <p:spPr>
          <a:xfrm>
            <a:off x="10834858" y="750669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4" name="Shape 1214"/>
          <p:cNvSpPr/>
          <p:nvPr/>
        </p:nvSpPr>
        <p:spPr>
          <a:xfrm>
            <a:off x="9191058" y="752461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1"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5" name="Shape 1215"/>
          <p:cNvSpPr/>
          <p:nvPr/>
        </p:nvSpPr>
        <p:spPr>
          <a:xfrm flipV="1">
            <a:off x="8017755" y="6157443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6" name="Shape 1216"/>
          <p:cNvSpPr/>
          <p:nvPr/>
        </p:nvSpPr>
        <p:spPr>
          <a:xfrm>
            <a:off x="7691546" y="7120230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7" name="Shape 1217"/>
          <p:cNvSpPr/>
          <p:nvPr/>
        </p:nvSpPr>
        <p:spPr>
          <a:xfrm>
            <a:off x="7786406" y="686623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8" name="Shape 1218"/>
          <p:cNvSpPr/>
          <p:nvPr/>
        </p:nvSpPr>
        <p:spPr>
          <a:xfrm>
            <a:off x="7785259" y="615522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19" name="Shape 1219"/>
          <p:cNvSpPr/>
          <p:nvPr/>
        </p:nvSpPr>
        <p:spPr>
          <a:xfrm>
            <a:off x="7639587" y="5628098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vm4</a:t>
            </a:r>
          </a:p>
        </p:txBody>
      </p:sp>
      <p:sp>
        <p:nvSpPr>
          <p:cNvPr id="1220" name="Shape 1220"/>
          <p:cNvSpPr/>
          <p:nvPr/>
        </p:nvSpPr>
        <p:spPr>
          <a:xfrm>
            <a:off x="7263840" y="5162805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10.1.0.203 (floating)</a:t>
            </a:r>
          </a:p>
          <a:p>
            <a:pPr>
              <a:defRPr sz="1100"/>
            </a:pPr>
            <a:r>
              <a:t>11.0.0.21</a:t>
            </a:r>
          </a:p>
        </p:txBody>
      </p:sp>
      <p:sp>
        <p:nvSpPr>
          <p:cNvPr id="1221" name="Shape 1221"/>
          <p:cNvSpPr/>
          <p:nvPr/>
        </p:nvSpPr>
        <p:spPr>
          <a:xfrm>
            <a:off x="7785259" y="752461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22" name="Shape 1222"/>
          <p:cNvSpPr/>
          <p:nvPr/>
        </p:nvSpPr>
        <p:spPr>
          <a:xfrm flipV="1">
            <a:off x="7193990" y="6153567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23" name="Shape 1223"/>
          <p:cNvSpPr/>
          <p:nvPr/>
        </p:nvSpPr>
        <p:spPr>
          <a:xfrm>
            <a:off x="6867780" y="7116354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24" name="Shape 1224"/>
          <p:cNvSpPr/>
          <p:nvPr/>
        </p:nvSpPr>
        <p:spPr>
          <a:xfrm>
            <a:off x="6962640" y="686235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25" name="Shape 1225"/>
          <p:cNvSpPr/>
          <p:nvPr/>
        </p:nvSpPr>
        <p:spPr>
          <a:xfrm>
            <a:off x="6961494" y="6151353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26" name="Shape 1226"/>
          <p:cNvSpPr/>
          <p:nvPr/>
        </p:nvSpPr>
        <p:spPr>
          <a:xfrm>
            <a:off x="6815821" y="5624222"/>
            <a:ext cx="770275" cy="711201"/>
          </a:xfrm>
          <a:prstGeom prst="roundRect">
            <a:avLst>
              <a:gd name="adj" fmla="val 26786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vm3</a:t>
            </a:r>
          </a:p>
        </p:txBody>
      </p:sp>
      <p:sp>
        <p:nvSpPr>
          <p:cNvPr id="1227" name="Shape 1227"/>
          <p:cNvSpPr/>
          <p:nvPr/>
        </p:nvSpPr>
        <p:spPr>
          <a:xfrm>
            <a:off x="6834734" y="5353305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22.0.0.4</a:t>
            </a:r>
          </a:p>
        </p:txBody>
      </p:sp>
      <p:sp>
        <p:nvSpPr>
          <p:cNvPr id="1228" name="Shape 1228"/>
          <p:cNvSpPr/>
          <p:nvPr/>
        </p:nvSpPr>
        <p:spPr>
          <a:xfrm>
            <a:off x="6961494" y="752073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29" name="Shape 1229"/>
          <p:cNvSpPr/>
          <p:nvPr/>
        </p:nvSpPr>
        <p:spPr>
          <a:xfrm>
            <a:off x="7040179" y="6316372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230" name="Shape 1230"/>
          <p:cNvSpPr/>
          <p:nvPr/>
        </p:nvSpPr>
        <p:spPr>
          <a:xfrm>
            <a:off x="7857483" y="6315160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231" name="Shape 1231"/>
          <p:cNvSpPr/>
          <p:nvPr/>
        </p:nvSpPr>
        <p:spPr>
          <a:xfrm>
            <a:off x="7025639" y="6947872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1232" name="Shape 1232"/>
          <p:cNvSpPr/>
          <p:nvPr/>
        </p:nvSpPr>
        <p:spPr>
          <a:xfrm>
            <a:off x="7882882" y="6974180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1233" name="Shape 1233"/>
          <p:cNvSpPr/>
          <p:nvPr/>
        </p:nvSpPr>
        <p:spPr>
          <a:xfrm>
            <a:off x="7026329" y="7619865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1234" name="Shape 1234"/>
          <p:cNvSpPr/>
          <p:nvPr/>
        </p:nvSpPr>
        <p:spPr>
          <a:xfrm>
            <a:off x="7849848" y="7632565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1235" name="Shape 1235"/>
          <p:cNvSpPr/>
          <p:nvPr/>
        </p:nvSpPr>
        <p:spPr>
          <a:xfrm flipV="1">
            <a:off x="6452085" y="7756363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36" name="Shape 1236"/>
          <p:cNvSpPr/>
          <p:nvPr/>
        </p:nvSpPr>
        <p:spPr>
          <a:xfrm>
            <a:off x="5936442" y="8543549"/>
            <a:ext cx="1005672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37" name="Shape 1237"/>
          <p:cNvSpPr/>
          <p:nvPr/>
        </p:nvSpPr>
        <p:spPr>
          <a:xfrm>
            <a:off x="6217188" y="828954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38" name="Shape 1238"/>
          <p:cNvSpPr/>
          <p:nvPr/>
        </p:nvSpPr>
        <p:spPr>
          <a:xfrm>
            <a:off x="6180340" y="749267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39" name="Shape 1239"/>
          <p:cNvSpPr/>
          <p:nvPr/>
        </p:nvSpPr>
        <p:spPr>
          <a:xfrm>
            <a:off x="6114852" y="7632379"/>
            <a:ext cx="609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patch-tun</a:t>
            </a:r>
          </a:p>
        </p:txBody>
      </p:sp>
      <p:sp>
        <p:nvSpPr>
          <p:cNvPr id="1240" name="Shape 1240"/>
          <p:cNvSpPr/>
          <p:nvPr/>
        </p:nvSpPr>
        <p:spPr>
          <a:xfrm>
            <a:off x="6142064" y="8409278"/>
            <a:ext cx="57378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patch-int</a:t>
            </a:r>
          </a:p>
        </p:txBody>
      </p:sp>
      <p:sp>
        <p:nvSpPr>
          <p:cNvPr id="1241" name="Shape 1241"/>
          <p:cNvSpPr/>
          <p:nvPr/>
        </p:nvSpPr>
        <p:spPr>
          <a:xfrm>
            <a:off x="8840606" y="5191125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42" name="Shape 1242"/>
          <p:cNvSpPr/>
          <p:nvPr/>
        </p:nvSpPr>
        <p:spPr>
          <a:xfrm>
            <a:off x="9010903" y="5316041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243" name="Shape 1243"/>
          <p:cNvSpPr/>
          <p:nvPr/>
        </p:nvSpPr>
        <p:spPr>
          <a:xfrm>
            <a:off x="8367048" y="4917145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1244" name="Shape 1244"/>
          <p:cNvSpPr/>
          <p:nvPr/>
        </p:nvSpPr>
        <p:spPr>
          <a:xfrm>
            <a:off x="9958206" y="5193208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45" name="Shape 1245"/>
          <p:cNvSpPr/>
          <p:nvPr/>
        </p:nvSpPr>
        <p:spPr>
          <a:xfrm>
            <a:off x="10105243" y="5318125"/>
            <a:ext cx="297867" cy="29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rfp</a:t>
            </a:r>
          </a:p>
        </p:txBody>
      </p:sp>
      <p:sp>
        <p:nvSpPr>
          <p:cNvPr id="1246" name="Shape 1246"/>
          <p:cNvSpPr/>
          <p:nvPr/>
        </p:nvSpPr>
        <p:spPr>
          <a:xfrm>
            <a:off x="10103236" y="4909588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1247" name="Shape 1247"/>
          <p:cNvSpPr/>
          <p:nvPr/>
        </p:nvSpPr>
        <p:spPr>
          <a:xfrm>
            <a:off x="8635440" y="4931866"/>
            <a:ext cx="2200474" cy="1075234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48" name="Shape 1248"/>
          <p:cNvSpPr/>
          <p:nvPr/>
        </p:nvSpPr>
        <p:spPr>
          <a:xfrm>
            <a:off x="9293674" y="7630295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1249" name="Shape 1249"/>
          <p:cNvSpPr/>
          <p:nvPr/>
        </p:nvSpPr>
        <p:spPr>
          <a:xfrm>
            <a:off x="9823851" y="6611213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50" name="Shape 1250"/>
          <p:cNvSpPr/>
          <p:nvPr/>
        </p:nvSpPr>
        <p:spPr>
          <a:xfrm>
            <a:off x="9980303" y="6738213"/>
            <a:ext cx="29786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fpr</a:t>
            </a:r>
          </a:p>
        </p:txBody>
      </p:sp>
      <p:sp>
        <p:nvSpPr>
          <p:cNvPr id="1251" name="Shape 1251"/>
          <p:cNvSpPr/>
          <p:nvPr/>
        </p:nvSpPr>
        <p:spPr>
          <a:xfrm>
            <a:off x="9780842" y="7151613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1252" name="Shape 1252"/>
          <p:cNvSpPr/>
          <p:nvPr/>
        </p:nvSpPr>
        <p:spPr>
          <a:xfrm>
            <a:off x="10941451" y="6613297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53" name="Shape 1253"/>
          <p:cNvSpPr/>
          <p:nvPr/>
        </p:nvSpPr>
        <p:spPr>
          <a:xfrm>
            <a:off x="11114332" y="6738213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1254" name="Shape 1254"/>
          <p:cNvSpPr/>
          <p:nvPr/>
        </p:nvSpPr>
        <p:spPr>
          <a:xfrm>
            <a:off x="11173919" y="7160710"/>
            <a:ext cx="77452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10.1.0.208</a:t>
            </a:r>
          </a:p>
        </p:txBody>
      </p:sp>
      <p:sp>
        <p:nvSpPr>
          <p:cNvPr id="1255" name="Shape 1255"/>
          <p:cNvSpPr/>
          <p:nvPr/>
        </p:nvSpPr>
        <p:spPr>
          <a:xfrm>
            <a:off x="9618684" y="6351955"/>
            <a:ext cx="2200475" cy="1075234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56" name="Shape 1256"/>
          <p:cNvSpPr/>
          <p:nvPr/>
        </p:nvSpPr>
        <p:spPr>
          <a:xfrm>
            <a:off x="10969875" y="7597682"/>
            <a:ext cx="24617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fg</a:t>
            </a:r>
          </a:p>
        </p:txBody>
      </p:sp>
      <p:sp>
        <p:nvSpPr>
          <p:cNvPr id="1257" name="Shape 1257"/>
          <p:cNvSpPr/>
          <p:nvPr/>
        </p:nvSpPr>
        <p:spPr>
          <a:xfrm flipV="1">
            <a:off x="11968889" y="7655587"/>
            <a:ext cx="1" cy="917917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58" name="Shape 1258"/>
          <p:cNvSpPr/>
          <p:nvPr/>
        </p:nvSpPr>
        <p:spPr>
          <a:xfrm>
            <a:off x="11514433" y="8488680"/>
            <a:ext cx="908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59" name="Shape 1259"/>
          <p:cNvSpPr/>
          <p:nvPr/>
        </p:nvSpPr>
        <p:spPr>
          <a:xfrm>
            <a:off x="11698193" y="823468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60" name="Shape 1260"/>
          <p:cNvSpPr/>
          <p:nvPr/>
        </p:nvSpPr>
        <p:spPr>
          <a:xfrm>
            <a:off x="11729311" y="748672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261" name="Shape 1261"/>
          <p:cNvSpPr/>
          <p:nvPr/>
        </p:nvSpPr>
        <p:spPr>
          <a:xfrm>
            <a:off x="11694513" y="7626428"/>
            <a:ext cx="54852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1262" name="Shape 1262"/>
          <p:cNvSpPr/>
          <p:nvPr/>
        </p:nvSpPr>
        <p:spPr>
          <a:xfrm>
            <a:off x="11607067" y="8354409"/>
            <a:ext cx="6057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phy-br-ex</a:t>
            </a:r>
          </a:p>
        </p:txBody>
      </p:sp>
      <p:pic>
        <p:nvPicPr>
          <p:cNvPr id="126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3295867" y="6513222"/>
            <a:ext cx="5288211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3950582" y="6205582"/>
            <a:ext cx="4235523" cy="3118744"/>
          </a:xfrm>
          <a:prstGeom prst="roundRect">
            <a:avLst>
              <a:gd name="adj" fmla="val 6108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  <a:r>
              <a:t>openstack</a:t>
            </a:r>
          </a:p>
        </p:txBody>
      </p:sp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communication path in a tenant</a:t>
            </a:r>
          </a:p>
        </p:txBody>
      </p:sp>
      <p:sp>
        <p:nvSpPr>
          <p:cNvPr id="164" name="Shape 164"/>
          <p:cNvSpPr/>
          <p:nvPr>
            <p:ph type="body" sz="half" idx="1"/>
          </p:nvPr>
        </p:nvSpPr>
        <p:spPr>
          <a:xfrm>
            <a:off x="673100" y="2387600"/>
            <a:ext cx="11658600" cy="3649795"/>
          </a:xfrm>
          <a:prstGeom prst="rect">
            <a:avLst/>
          </a:prstGeom>
        </p:spPr>
        <p:txBody>
          <a:bodyPr/>
          <a:lstStyle/>
          <a:p>
            <a:pPr/>
            <a:r>
              <a:t>find the path(interfaces) to/from vm</a:t>
            </a:r>
          </a:p>
          <a:p>
            <a:pPr/>
            <a:r>
              <a:t>(1) ping from internal vm(fixed ip) to floating ip   (E-W)</a:t>
            </a:r>
          </a:p>
          <a:p>
            <a:pPr/>
            <a:r>
              <a:t>(2) ping from external (floating ip) to floating ip   (N-S)</a:t>
            </a:r>
          </a:p>
          <a:p>
            <a:pPr/>
            <a:r>
              <a:t>(3) ping to external (N-S) </a:t>
            </a:r>
          </a:p>
        </p:txBody>
      </p:sp>
      <p:sp>
        <p:nvSpPr>
          <p:cNvPr id="165" name="Shape 165"/>
          <p:cNvSpPr/>
          <p:nvPr/>
        </p:nvSpPr>
        <p:spPr>
          <a:xfrm>
            <a:off x="6970007" y="6803243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166" name="Shape 166"/>
          <p:cNvSpPr/>
          <p:nvPr/>
        </p:nvSpPr>
        <p:spPr>
          <a:xfrm>
            <a:off x="6594260" y="6337950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10.1.0.203 (floating)</a:t>
            </a:r>
          </a:p>
          <a:p>
            <a:pPr>
              <a:defRPr sz="1100"/>
            </a:pPr>
            <a:r>
              <a:t>11.0.0.21</a:t>
            </a:r>
          </a:p>
        </p:txBody>
      </p:sp>
      <p:sp>
        <p:nvSpPr>
          <p:cNvPr id="167" name="Shape 167"/>
          <p:cNvSpPr/>
          <p:nvPr/>
        </p:nvSpPr>
        <p:spPr>
          <a:xfrm>
            <a:off x="4714252" y="6788046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vm1</a:t>
            </a:r>
          </a:p>
        </p:txBody>
      </p:sp>
      <p:sp>
        <p:nvSpPr>
          <p:cNvPr id="168" name="Shape 168"/>
          <p:cNvSpPr/>
          <p:nvPr/>
        </p:nvSpPr>
        <p:spPr>
          <a:xfrm>
            <a:off x="4694329" y="6517129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11.0.0.20</a:t>
            </a:r>
          </a:p>
        </p:txBody>
      </p:sp>
      <p:sp>
        <p:nvSpPr>
          <p:cNvPr id="169" name="Shape 169"/>
          <p:cNvSpPr/>
          <p:nvPr/>
        </p:nvSpPr>
        <p:spPr>
          <a:xfrm>
            <a:off x="9247672" y="7040694"/>
            <a:ext cx="770275" cy="711201"/>
          </a:xfrm>
          <a:prstGeom prst="roundRect">
            <a:avLst>
              <a:gd name="adj" fmla="val 26786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Ext</a:t>
            </a:r>
          </a:p>
        </p:txBody>
      </p:sp>
      <p:sp>
        <p:nvSpPr>
          <p:cNvPr id="170" name="Shape 170"/>
          <p:cNvSpPr/>
          <p:nvPr/>
        </p:nvSpPr>
        <p:spPr>
          <a:xfrm>
            <a:off x="9304308" y="6771129"/>
            <a:ext cx="85219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70.7.169.86</a:t>
            </a:r>
          </a:p>
        </p:txBody>
      </p:sp>
      <p:sp>
        <p:nvSpPr>
          <p:cNvPr id="171" name="Shape 171"/>
          <p:cNvSpPr/>
          <p:nvPr/>
        </p:nvSpPr>
        <p:spPr>
          <a:xfrm>
            <a:off x="4714689" y="8066513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vm1</a:t>
            </a:r>
          </a:p>
        </p:txBody>
      </p:sp>
      <p:sp>
        <p:nvSpPr>
          <p:cNvPr id="172" name="Shape 172"/>
          <p:cNvSpPr/>
          <p:nvPr/>
        </p:nvSpPr>
        <p:spPr>
          <a:xfrm>
            <a:off x="4694765" y="7795596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11.0.0.28</a:t>
            </a:r>
          </a:p>
        </p:txBody>
      </p:sp>
      <p:pic>
        <p:nvPicPr>
          <p:cNvPr id="17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4108" y="6922654"/>
            <a:ext cx="1467578" cy="311993"/>
          </a:xfrm>
          <a:prstGeom prst="rect">
            <a:avLst/>
          </a:prstGeom>
        </p:spPr>
      </p:pic>
      <p:pic>
        <p:nvPicPr>
          <p:cNvPr id="17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478121">
            <a:off x="7764295" y="7056142"/>
            <a:ext cx="1438355" cy="311993"/>
          </a:xfrm>
          <a:prstGeom prst="rect">
            <a:avLst/>
          </a:prstGeom>
        </p:spPr>
      </p:pic>
      <p:pic>
        <p:nvPicPr>
          <p:cNvPr id="177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988644">
            <a:off x="5525554" y="7818035"/>
            <a:ext cx="3699941" cy="311993"/>
          </a:xfrm>
          <a:prstGeom prst="rect">
            <a:avLst/>
          </a:prstGeom>
        </p:spPr>
      </p:pic>
      <p:sp>
        <p:nvSpPr>
          <p:cNvPr id="179" name="Shape 179"/>
          <p:cNvSpPr/>
          <p:nvPr/>
        </p:nvSpPr>
        <p:spPr>
          <a:xfrm>
            <a:off x="5944448" y="6520805"/>
            <a:ext cx="4532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(1)</a:t>
            </a:r>
          </a:p>
        </p:txBody>
      </p:sp>
      <p:sp>
        <p:nvSpPr>
          <p:cNvPr id="180" name="Shape 180"/>
          <p:cNvSpPr/>
          <p:nvPr/>
        </p:nvSpPr>
        <p:spPr>
          <a:xfrm>
            <a:off x="8499794" y="6656829"/>
            <a:ext cx="4532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(2)</a:t>
            </a:r>
          </a:p>
        </p:txBody>
      </p:sp>
      <p:sp>
        <p:nvSpPr>
          <p:cNvPr id="181" name="Shape 181"/>
          <p:cNvSpPr/>
          <p:nvPr/>
        </p:nvSpPr>
        <p:spPr>
          <a:xfrm>
            <a:off x="6880091" y="8161763"/>
            <a:ext cx="4532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(3)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body" idx="1"/>
          </p:nvPr>
        </p:nvSpPr>
        <p:spPr>
          <a:xfrm>
            <a:off x="673100" y="1465560"/>
            <a:ext cx="11658600" cy="7828608"/>
          </a:xfrm>
          <a:prstGeom prst="rect">
            <a:avLst/>
          </a:prstGeom>
        </p:spPr>
        <p:txBody>
          <a:bodyPr/>
          <a:lstStyle/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~(admin)]# nova list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+--------------------------------------+------+--------+------------+-------------+-------------------------------------+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ID                                   | Name | Status | Task State | Power State | Networks                           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+--------------------------------------+------+--------+------------+-------------+-------------------------------------+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46880238-83e8-4f4e-862a-76b687d4568c | </a:t>
            </a:r>
            <a:r>
              <a:rPr>
                <a:solidFill>
                  <a:srgbClr val="FF2600"/>
                </a:solidFill>
              </a:rPr>
              <a:t>c0-1</a:t>
            </a:r>
            <a:r>
              <a:t> | ACTIVE | -          | Running     | admin_network=11.0.0.20, 10.1.0.201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+--------------------------------------+------+--------+------------+-------------+-------------------------------------+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~(admin)]# nova show c0-1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+--------------------------------------+----------------------------------------------------------+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Property                             | Value                                                   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+--------------------------------------+----------------------------------------------------------+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OS-DCF:diskConfig                    | AUTO                                                    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OS-EXT-SRV-ATTR:host                 | com0                                                    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OS-EXT-SRV-ATTR:instance_name        | </a:t>
            </a:r>
            <a:r>
              <a:rPr>
                <a:solidFill>
                  <a:srgbClr val="FF2600"/>
                </a:solidFill>
              </a:rPr>
              <a:t>instance-0000001c</a:t>
            </a:r>
            <a:r>
              <a:t>                                       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admin_network network                | 11.0.0.20, 10.1.0.201                                   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hostId                               | 67f1d8fdeac67759afc19eb1a51f55e66c0f33fd526e01445e9d0f2c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id                                   | 46880238-83e8-4f4e-862a-76b687d4568c                    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name                                 | c0-1                                                    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tenant_id                            | 8467ba698e5b4c6588423d32e2a2a1e2                         |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+--------------------------------------+----------------------------------------------------------+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virsh edit instance-0000001c 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  &lt;interface type='bridge'&gt;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    &lt;mac address='fa:16:3e:d4:8f:12'/&gt;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     &lt;source bridge='</a:t>
            </a:r>
            <a:r>
              <a:rPr>
                <a:solidFill>
                  <a:srgbClr val="FF2600"/>
                </a:solidFill>
              </a:rPr>
              <a:t>qbr68c0b9fe-45</a:t>
            </a:r>
            <a:r>
              <a:t>’/&gt;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     &lt;target dev=‘</a:t>
            </a:r>
            <a:r>
              <a:rPr>
                <a:solidFill>
                  <a:srgbClr val="FF2600"/>
                </a:solidFill>
              </a:rPr>
              <a:t>tap68c0b9fe-45</a:t>
            </a:r>
            <a:r>
              <a:t>’/&gt;</a:t>
            </a:r>
          </a:p>
          <a:p>
            <a:pPr marL="0" indent="0" defTabSz="182880">
              <a:spcBef>
                <a:spcPts val="200"/>
              </a:spcBef>
              <a:buClrTx/>
              <a:buSzTx/>
              <a:buNone/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brctl show</a:t>
            </a: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bridge name		bridge id			STP enabled	interfaces</a:t>
            </a: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qbr68c0b9fe-45</a:t>
            </a:r>
            <a:r>
              <a:t>	8000.aa40ecdbb8de	no			</a:t>
            </a:r>
            <a:r>
              <a:rPr>
                <a:solidFill>
                  <a:srgbClr val="FF2600"/>
                </a:solidFill>
              </a:rPr>
              <a:t>qvb68c0b9fe-45</a:t>
            </a:r>
            <a:endParaRPr>
              <a:solidFill>
                <a:srgbClr val="FF2600"/>
              </a:solidFill>
            </a:endParaRP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20" sz="104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									tap68c0b9fe-45</a:t>
            </a: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qbr86f8e425-01	8000.fa18f3a96b75	no			qvb86f8e425-01</a:t>
            </a: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									tap86f8e425-01</a:t>
            </a: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qbre0b92f89-d8	8000.72ba5e00bdfa	no			qvbe0b92f89-d8</a:t>
            </a: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											tape0b92f89-d8</a:t>
            </a: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20" sz="104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ovs-vsctl show</a:t>
            </a: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0" sz="104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pc="20">
                <a:solidFill>
                  <a:srgbClr val="000000"/>
                </a:solidFill>
              </a:rPr>
              <a:t>    Bridge br-int</a:t>
            </a:r>
            <a:endParaRPr spc="20">
              <a:solidFill>
                <a:srgbClr val="000000"/>
              </a:solidFill>
            </a:endParaRP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0" sz="104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pc="20">
                <a:solidFill>
                  <a:srgbClr val="000000"/>
                </a:solidFill>
              </a:rPr>
              <a:t>        Port "</a:t>
            </a:r>
            <a:r>
              <a:rPr spc="20">
                <a:solidFill>
                  <a:srgbClr val="FF2600"/>
                </a:solidFill>
              </a:rPr>
              <a:t>qvo68c0b9fe-45</a:t>
            </a:r>
            <a:r>
              <a:rPr spc="20">
                <a:solidFill>
                  <a:srgbClr val="000000"/>
                </a:solidFill>
              </a:rPr>
              <a:t>"</a:t>
            </a:r>
            <a:endParaRPr spc="20">
              <a:solidFill>
                <a:srgbClr val="000000"/>
              </a:solidFill>
            </a:endParaRP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0" sz="104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pc="20">
                <a:solidFill>
                  <a:srgbClr val="000000"/>
                </a:solidFill>
              </a:rPr>
              <a:t>            tag: 1</a:t>
            </a:r>
            <a:endParaRPr spc="20">
              <a:solidFill>
                <a:srgbClr val="000000"/>
              </a:solidFill>
            </a:endParaRPr>
          </a:p>
          <a:p>
            <a:pPr marL="0" indent="0" defTabSz="182880">
              <a:spcBef>
                <a:spcPts val="0"/>
              </a:spcBef>
              <a:buClrTx/>
              <a:buSzTx/>
              <a:buNone/>
              <a:tabLst>
                <a:tab pos="139700" algn="l"/>
                <a:tab pos="279400" algn="l"/>
                <a:tab pos="419100" algn="l"/>
                <a:tab pos="558800" algn="l"/>
                <a:tab pos="711200" algn="l"/>
                <a:tab pos="850900" algn="l"/>
                <a:tab pos="990600" algn="l"/>
                <a:tab pos="1130300" algn="l"/>
                <a:tab pos="1270000" algn="l"/>
                <a:tab pos="1422400" algn="l"/>
                <a:tab pos="1562100" algn="l"/>
                <a:tab pos="1701800" algn="l"/>
              </a:tabLst>
              <a:defRPr spc="0" sz="104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pc="2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84" name="Shape 184"/>
          <p:cNvSpPr/>
          <p:nvPr/>
        </p:nvSpPr>
        <p:spPr>
          <a:xfrm>
            <a:off x="7970232" y="7833941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5" name="Shape 185"/>
          <p:cNvSpPr/>
          <p:nvPr/>
        </p:nvSpPr>
        <p:spPr>
          <a:xfrm flipV="1">
            <a:off x="8329921" y="7395819"/>
            <a:ext cx="1" cy="1614662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8065887" y="760625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8064741" y="700954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8064741" y="821383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8136964" y="7169480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find the path to a VM</a:t>
            </a:r>
          </a:p>
        </p:txBody>
      </p:sp>
      <p:sp>
        <p:nvSpPr>
          <p:cNvPr id="191" name="Shape 191"/>
          <p:cNvSpPr/>
          <p:nvPr/>
        </p:nvSpPr>
        <p:spPr>
          <a:xfrm>
            <a:off x="7193375" y="9127326"/>
            <a:ext cx="2273093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7912438" y="6481510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c0-1</a:t>
            </a:r>
          </a:p>
        </p:txBody>
      </p:sp>
      <p:sp>
        <p:nvSpPr>
          <p:cNvPr id="193" name="Shape 193"/>
          <p:cNvSpPr/>
          <p:nvPr/>
        </p:nvSpPr>
        <p:spPr>
          <a:xfrm>
            <a:off x="8161569" y="7687891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194" name="Shape 194"/>
          <p:cNvSpPr/>
          <p:nvPr/>
        </p:nvSpPr>
        <p:spPr>
          <a:xfrm>
            <a:off x="8127347" y="8295476"/>
            <a:ext cx="35486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qvb</a:t>
            </a:r>
          </a:p>
        </p:txBody>
      </p:sp>
      <p:sp>
        <p:nvSpPr>
          <p:cNvPr id="195" name="Shape 195"/>
          <p:cNvSpPr/>
          <p:nvPr/>
        </p:nvSpPr>
        <p:spPr>
          <a:xfrm>
            <a:off x="9557232" y="6598535"/>
            <a:ext cx="3067516" cy="217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50" sz="25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tap68c0b9fe-45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50" sz="25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qbr68c0b9fe-45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50"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qvb68c0b9fe-45</a:t>
            </a: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50" sz="2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50" sz="25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qvo68c0b9fe-45</a:t>
            </a:r>
          </a:p>
        </p:txBody>
      </p:sp>
      <p:sp>
        <p:nvSpPr>
          <p:cNvPr id="196" name="Shape 196"/>
          <p:cNvSpPr/>
          <p:nvPr/>
        </p:nvSpPr>
        <p:spPr>
          <a:xfrm flipH="1">
            <a:off x="8586142" y="6953457"/>
            <a:ext cx="925311" cy="355450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7" name="Shape 197"/>
          <p:cNvSpPr/>
          <p:nvPr/>
        </p:nvSpPr>
        <p:spPr>
          <a:xfrm flipH="1">
            <a:off x="8586142" y="7291396"/>
            <a:ext cx="922687" cy="487412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8" name="Shape 198"/>
          <p:cNvSpPr/>
          <p:nvPr/>
        </p:nvSpPr>
        <p:spPr>
          <a:xfrm flipH="1">
            <a:off x="8586142" y="7705535"/>
            <a:ext cx="871524" cy="644773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8065887" y="882887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8129680" y="8910518"/>
            <a:ext cx="35249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201" name="Shape 201"/>
          <p:cNvSpPr/>
          <p:nvPr/>
        </p:nvSpPr>
        <p:spPr>
          <a:xfrm flipH="1">
            <a:off x="8586142" y="8453517"/>
            <a:ext cx="872641" cy="51909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ping from internal to floating IP</a:t>
            </a:r>
          </a:p>
        </p:txBody>
      </p:sp>
      <p:sp>
        <p:nvSpPr>
          <p:cNvPr id="204" name="Shape 204"/>
          <p:cNvSpPr/>
          <p:nvPr/>
        </p:nvSpPr>
        <p:spPr>
          <a:xfrm>
            <a:off x="673099" y="1971489"/>
            <a:ext cx="11658601" cy="7644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eth2                                                                          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999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Interfaces</a:t>
            </a:r>
            <a:r>
              <a:rPr>
                <a:solidFill>
                  <a:srgbClr val="F5F5F5"/>
                </a:solidFill>
              </a:rPr>
              <a:t>                     </a:t>
            </a:r>
            <a:r>
              <a:t>│ RX bps       pps     %│ TX bps       pps     %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lo</a:t>
            </a:r>
            <a:r>
              <a:rPr>
                <a:solidFill>
                  <a:srgbClr val="F5F5F5"/>
                </a:solidFill>
              </a:rPr>
              <a:t>  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eth0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2.58KiB     21      │   1.17KiB      6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1.17KiB      6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eth1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312B        4      │   1.47KiB      6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1.46KiB      6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→</a:t>
            </a:r>
            <a:r>
              <a:t>eth2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155B        1      │    155B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154B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eth3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310B        2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eth4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br-ex</a:t>
            </a:r>
            <a:r>
              <a:rPr>
                <a:solidFill>
                  <a:srgbClr val="F5F5F5"/>
                </a:solidFill>
              </a:rPr>
              <a:t>                        </a:t>
            </a:r>
            <a:r>
              <a:t>│    278B        3      │   1.17KiB      6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qbr68c0b9fe-45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qvo68c0b9fe-45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99B        1      │     99B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99B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qvb68c0b9fe-45             │     99B        1      │     99B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99B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qbr86f8e425-01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qvo86f8e425-01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qvb86f8e425-01         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qbre0b92f89-d8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qvoe0b92f89-d8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qvbe0b92f89-d8         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tap86f8e425-01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tap68c0b9fe-45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99B        1      │     99B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99B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tape0b92f89-d8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</a:p>
        </p:txBody>
      </p:sp>
      <p:sp>
        <p:nvSpPr>
          <p:cNvPr id="205" name="Shape 205"/>
          <p:cNvSpPr/>
          <p:nvPr/>
        </p:nvSpPr>
        <p:spPr>
          <a:xfrm flipV="1">
            <a:off x="8581566" y="8639061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6" name="Shape 206"/>
          <p:cNvSpPr/>
          <p:nvPr/>
        </p:nvSpPr>
        <p:spPr>
          <a:xfrm flipV="1">
            <a:off x="7883066" y="8600961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8901565" y="7194708"/>
            <a:ext cx="654687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8" name="Shape 208"/>
          <p:cNvSpPr/>
          <p:nvPr/>
        </p:nvSpPr>
        <p:spPr>
          <a:xfrm flipV="1">
            <a:off x="9261254" y="6756587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8997220" y="696701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8996074" y="637031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8996074" y="757460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9068298" y="6530246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213" name="Shape 213"/>
          <p:cNvSpPr/>
          <p:nvPr/>
        </p:nvSpPr>
        <p:spPr>
          <a:xfrm>
            <a:off x="7382897" y="8488094"/>
            <a:ext cx="3395904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8843771" y="5842276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c0-1</a:t>
            </a:r>
          </a:p>
        </p:txBody>
      </p:sp>
      <p:sp>
        <p:nvSpPr>
          <p:cNvPr id="215" name="Shape 215"/>
          <p:cNvSpPr/>
          <p:nvPr/>
        </p:nvSpPr>
        <p:spPr>
          <a:xfrm>
            <a:off x="9092902" y="7048658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216" name="Shape 216"/>
          <p:cNvSpPr/>
          <p:nvPr/>
        </p:nvSpPr>
        <p:spPr>
          <a:xfrm>
            <a:off x="9058680" y="7656243"/>
            <a:ext cx="35486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qvb</a:t>
            </a:r>
          </a:p>
        </p:txBody>
      </p:sp>
      <p:sp>
        <p:nvSpPr>
          <p:cNvPr id="217" name="Shape 217"/>
          <p:cNvSpPr/>
          <p:nvPr/>
        </p:nvSpPr>
        <p:spPr>
          <a:xfrm>
            <a:off x="10386965" y="6099001"/>
            <a:ext cx="2595001" cy="18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tap68c0b9fe-45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qbr68c0b9fe-45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qvb68c0b9fe-45</a:t>
            </a: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qvo68c0b9fe-45</a:t>
            </a:r>
          </a:p>
        </p:txBody>
      </p:sp>
      <p:sp>
        <p:nvSpPr>
          <p:cNvPr id="218" name="Shape 218"/>
          <p:cNvSpPr/>
          <p:nvPr/>
        </p:nvSpPr>
        <p:spPr>
          <a:xfrm flipH="1">
            <a:off x="9517475" y="6314224"/>
            <a:ext cx="925311" cy="355450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9" name="Shape 219"/>
          <p:cNvSpPr/>
          <p:nvPr/>
        </p:nvSpPr>
        <p:spPr>
          <a:xfrm flipH="1">
            <a:off x="9517475" y="6652163"/>
            <a:ext cx="922687" cy="48741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0" name="Shape 220"/>
          <p:cNvSpPr/>
          <p:nvPr/>
        </p:nvSpPr>
        <p:spPr>
          <a:xfrm flipH="1">
            <a:off x="9517476" y="7066302"/>
            <a:ext cx="871523" cy="644773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8997220" y="818964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9061014" y="8271285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223" name="Shape 223"/>
          <p:cNvSpPr/>
          <p:nvPr/>
        </p:nvSpPr>
        <p:spPr>
          <a:xfrm flipH="1">
            <a:off x="9517475" y="7814284"/>
            <a:ext cx="872641" cy="51909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7643601" y="817603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7532700" y="8257677"/>
            <a:ext cx="7018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int-br-tun</a:t>
            </a:r>
          </a:p>
        </p:txBody>
      </p:sp>
      <p:sp>
        <p:nvSpPr>
          <p:cNvPr id="226" name="Shape 226"/>
          <p:cNvSpPr/>
          <p:nvPr/>
        </p:nvSpPr>
        <p:spPr>
          <a:xfrm>
            <a:off x="8336820" y="9116744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4">
                    <a:hueOff val="163466"/>
                    <a:satOff val="6226"/>
                    <a:lumOff val="10954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8377354" y="9198385"/>
            <a:ext cx="39900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eth0</a:t>
            </a:r>
          </a:p>
        </p:txBody>
      </p:sp>
      <p:sp>
        <p:nvSpPr>
          <p:cNvPr id="228" name="Shape 228"/>
          <p:cNvSpPr/>
          <p:nvPr/>
        </p:nvSpPr>
        <p:spPr>
          <a:xfrm>
            <a:off x="7643601" y="9103135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7684135" y="9184777"/>
            <a:ext cx="39901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eth2</a:t>
            </a:r>
          </a:p>
        </p:txBody>
      </p:sp>
      <p:pic>
        <p:nvPicPr>
          <p:cNvPr id="23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580" y="3511550"/>
            <a:ext cx="6425870" cy="254000"/>
          </a:xfrm>
          <a:prstGeom prst="rect">
            <a:avLst/>
          </a:prstGeom>
        </p:spPr>
      </p:pic>
      <p:pic>
        <p:nvPicPr>
          <p:cNvPr id="232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580" y="5010150"/>
            <a:ext cx="6425870" cy="254000"/>
          </a:xfrm>
          <a:prstGeom prst="rect">
            <a:avLst/>
          </a:prstGeom>
        </p:spPr>
      </p:pic>
      <p:pic>
        <p:nvPicPr>
          <p:cNvPr id="234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0580" y="5226050"/>
            <a:ext cx="6425870" cy="900311"/>
          </a:xfrm>
          <a:prstGeom prst="rect">
            <a:avLst/>
          </a:prstGeom>
        </p:spPr>
      </p:pic>
      <p:pic>
        <p:nvPicPr>
          <p:cNvPr id="236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0580" y="9116744"/>
            <a:ext cx="6425870" cy="455384"/>
          </a:xfrm>
          <a:prstGeom prst="rect">
            <a:avLst/>
          </a:prstGeom>
        </p:spPr>
      </p:pic>
      <p:sp>
        <p:nvSpPr>
          <p:cNvPr id="238" name="Shape 238"/>
          <p:cNvSpPr/>
          <p:nvPr/>
        </p:nvSpPr>
        <p:spPr>
          <a:xfrm>
            <a:off x="8417411" y="4835575"/>
            <a:ext cx="312999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floatingIP: 10.1.0.201</a:t>
            </a: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fixedIP: 11.0.0.20</a:t>
            </a:r>
          </a:p>
        </p:txBody>
      </p:sp>
      <p:pic>
        <p:nvPicPr>
          <p:cNvPr id="239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92367" y="6330341"/>
            <a:ext cx="1789330" cy="3613363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40" name="Shape 240"/>
          <p:cNvSpPr/>
          <p:nvPr/>
        </p:nvSpPr>
        <p:spPr>
          <a:xfrm>
            <a:off x="8336820" y="818964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8254348" y="8271285"/>
            <a:ext cx="64502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242" name="Shape 242"/>
          <p:cNvSpPr/>
          <p:nvPr/>
        </p:nvSpPr>
        <p:spPr>
          <a:xfrm>
            <a:off x="193238" y="1327150"/>
            <a:ext cx="1261832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(eth2)-(br-tun)-(br-int)—(qvo)-(qbr)-(VM)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74621" y="1917700"/>
            <a:ext cx="8105048" cy="786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qdisc none (pfifo_fast)                                                        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999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Interfaces</a:t>
            </a:r>
            <a:r>
              <a:rPr>
                <a:solidFill>
                  <a:srgbClr val="F5F5F5"/>
                </a:solidFill>
              </a:rPr>
              <a:t>                     </a:t>
            </a:r>
            <a:r>
              <a:t>│ RX bps       pps     %│ TX bps       pps     %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lo</a:t>
            </a:r>
            <a:r>
              <a:rPr>
                <a:solidFill>
                  <a:srgbClr val="F5F5F5"/>
                </a:solidFill>
              </a:rPr>
              <a:t>                           </a:t>
            </a:r>
            <a:r>
              <a:t>│   4.29KiB     83      │   4.29KiB     83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eth0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1.46KiB      7      │    694B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694B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eth1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10.67KiB     27      │  14.10KiB     30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9.03KiB     30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eth2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eth3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eth4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br-ex</a:t>
            </a:r>
            <a:r>
              <a:rPr>
                <a:solidFill>
                  <a:srgbClr val="F5F5F5"/>
                </a:solidFill>
              </a:rPr>
              <a:t>                        </a:t>
            </a:r>
            <a:r>
              <a:t>│    115B        1      │    596B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qbr68c0b9fe-45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qvo68c0b9fe-45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97B        0      │     97B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97B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qvb68c0b9fe-45             │     97B        0      │     97B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97B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qbr86f8e425-01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qvo86f8e425-01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qvb86f8e425-01         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qbre0b92f89-d8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qvoe0b92f89-d8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qvbe0b92f89-d8         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tape0b92f89-d8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tap86f8e425-01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tap68c0b9fe-45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97B        0      │     97B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→</a:t>
            </a:r>
            <a:r>
              <a:t>  qdisc none (pfifo_fast)    │      0         0      │     97B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───────────────────────────────┴───────────────────────┴────────────────────────</a:t>
            </a:r>
          </a:p>
        </p:txBody>
      </p:sp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ping from external to floating IP</a:t>
            </a:r>
          </a:p>
        </p:txBody>
      </p:sp>
      <p:sp>
        <p:nvSpPr>
          <p:cNvPr id="246" name="Shape 246"/>
          <p:cNvSpPr/>
          <p:nvPr/>
        </p:nvSpPr>
        <p:spPr>
          <a:xfrm flipV="1">
            <a:off x="8581566" y="8600961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47" name="Shape 247"/>
          <p:cNvSpPr/>
          <p:nvPr/>
        </p:nvSpPr>
        <p:spPr>
          <a:xfrm flipV="1">
            <a:off x="7883066" y="8562861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8901565" y="7156608"/>
            <a:ext cx="654687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49" name="Shape 249"/>
          <p:cNvSpPr/>
          <p:nvPr/>
        </p:nvSpPr>
        <p:spPr>
          <a:xfrm flipV="1">
            <a:off x="9261254" y="6718487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8997220" y="6928916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8996074" y="633221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8996074" y="753650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9068298" y="6492146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254" name="Shape 254"/>
          <p:cNvSpPr/>
          <p:nvPr/>
        </p:nvSpPr>
        <p:spPr>
          <a:xfrm>
            <a:off x="7382897" y="8449994"/>
            <a:ext cx="3395904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8843771" y="5804176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c0-1</a:t>
            </a:r>
          </a:p>
        </p:txBody>
      </p:sp>
      <p:sp>
        <p:nvSpPr>
          <p:cNvPr id="256" name="Shape 256"/>
          <p:cNvSpPr/>
          <p:nvPr/>
        </p:nvSpPr>
        <p:spPr>
          <a:xfrm>
            <a:off x="9092902" y="7010558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257" name="Shape 257"/>
          <p:cNvSpPr/>
          <p:nvPr/>
        </p:nvSpPr>
        <p:spPr>
          <a:xfrm>
            <a:off x="9058680" y="7618143"/>
            <a:ext cx="35486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qvb</a:t>
            </a:r>
          </a:p>
        </p:txBody>
      </p:sp>
      <p:sp>
        <p:nvSpPr>
          <p:cNvPr id="258" name="Shape 258"/>
          <p:cNvSpPr/>
          <p:nvPr/>
        </p:nvSpPr>
        <p:spPr>
          <a:xfrm>
            <a:off x="10386965" y="6060901"/>
            <a:ext cx="2595001" cy="1857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tap68c0b9fe-45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qbr68c0b9fe-45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qvb68c0b9fe-45</a:t>
            </a: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42" sz="21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qvo68c0b9fe-45</a:t>
            </a:r>
          </a:p>
        </p:txBody>
      </p:sp>
      <p:sp>
        <p:nvSpPr>
          <p:cNvPr id="259" name="Shape 259"/>
          <p:cNvSpPr/>
          <p:nvPr/>
        </p:nvSpPr>
        <p:spPr>
          <a:xfrm flipH="1">
            <a:off x="9517475" y="6276124"/>
            <a:ext cx="925311" cy="355450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60" name="Shape 260"/>
          <p:cNvSpPr/>
          <p:nvPr/>
        </p:nvSpPr>
        <p:spPr>
          <a:xfrm flipH="1">
            <a:off x="9517475" y="6614063"/>
            <a:ext cx="922687" cy="48741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61" name="Shape 261"/>
          <p:cNvSpPr/>
          <p:nvPr/>
        </p:nvSpPr>
        <p:spPr>
          <a:xfrm flipH="1">
            <a:off x="9517476" y="7028202"/>
            <a:ext cx="871523" cy="644773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8997220" y="815154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9061014" y="8233185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264" name="Shape 264"/>
          <p:cNvSpPr/>
          <p:nvPr/>
        </p:nvSpPr>
        <p:spPr>
          <a:xfrm flipH="1">
            <a:off x="9517475" y="7776184"/>
            <a:ext cx="872641" cy="519091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65" name="Shape 265"/>
          <p:cNvSpPr/>
          <p:nvPr/>
        </p:nvSpPr>
        <p:spPr>
          <a:xfrm>
            <a:off x="8336820" y="8151544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8254348" y="8233185"/>
            <a:ext cx="64502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267" name="Shape 267"/>
          <p:cNvSpPr/>
          <p:nvPr/>
        </p:nvSpPr>
        <p:spPr>
          <a:xfrm>
            <a:off x="7643601" y="813793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7532700" y="8219577"/>
            <a:ext cx="7018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int-br-tun</a:t>
            </a:r>
          </a:p>
        </p:txBody>
      </p:sp>
      <p:sp>
        <p:nvSpPr>
          <p:cNvPr id="269" name="Shape 269"/>
          <p:cNvSpPr/>
          <p:nvPr/>
        </p:nvSpPr>
        <p:spPr>
          <a:xfrm>
            <a:off x="8336820" y="9078644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4">
                    <a:hueOff val="163466"/>
                    <a:satOff val="6226"/>
                    <a:lumOff val="10954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8377354" y="9160285"/>
            <a:ext cx="39900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eth0</a:t>
            </a:r>
          </a:p>
        </p:txBody>
      </p:sp>
      <p:sp>
        <p:nvSpPr>
          <p:cNvPr id="271" name="Shape 271"/>
          <p:cNvSpPr/>
          <p:nvPr/>
        </p:nvSpPr>
        <p:spPr>
          <a:xfrm>
            <a:off x="7643601" y="9065035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7684135" y="9146677"/>
            <a:ext cx="39901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eth1</a:t>
            </a:r>
          </a:p>
        </p:txBody>
      </p:sp>
      <p:pic>
        <p:nvPicPr>
          <p:cNvPr id="27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580" y="4743449"/>
            <a:ext cx="6425870" cy="254001"/>
          </a:xfrm>
          <a:prstGeom prst="rect">
            <a:avLst/>
          </a:prstGeom>
        </p:spPr>
      </p:pic>
      <p:pic>
        <p:nvPicPr>
          <p:cNvPr id="27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580" y="4972049"/>
            <a:ext cx="6425870" cy="254001"/>
          </a:xfrm>
          <a:prstGeom prst="rect">
            <a:avLst/>
          </a:prstGeom>
        </p:spPr>
      </p:pic>
      <p:pic>
        <p:nvPicPr>
          <p:cNvPr id="277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0580" y="5187949"/>
            <a:ext cx="6425870" cy="900312"/>
          </a:xfrm>
          <a:prstGeom prst="rect">
            <a:avLst/>
          </a:prstGeom>
        </p:spPr>
      </p:pic>
      <p:pic>
        <p:nvPicPr>
          <p:cNvPr id="279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0580" y="9078644"/>
            <a:ext cx="6425870" cy="455384"/>
          </a:xfrm>
          <a:prstGeom prst="rect">
            <a:avLst/>
          </a:prstGeom>
        </p:spPr>
      </p:pic>
      <p:sp>
        <p:nvSpPr>
          <p:cNvPr id="281" name="Shape 281"/>
          <p:cNvSpPr/>
          <p:nvPr/>
        </p:nvSpPr>
        <p:spPr>
          <a:xfrm>
            <a:off x="8417412" y="4797475"/>
            <a:ext cx="331287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floatingIP: 10.1.0.201</a:t>
            </a:r>
          </a:p>
          <a:p>
            <a:pPr algn="l"/>
            <a:r>
              <a:t>fixedIP: 11.0.0.20</a:t>
            </a:r>
          </a:p>
        </p:txBody>
      </p:sp>
      <p:pic>
        <p:nvPicPr>
          <p:cNvPr id="282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24392" y="6242611"/>
            <a:ext cx="931860" cy="3575322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83" name="Shape 283"/>
          <p:cNvSpPr/>
          <p:nvPr/>
        </p:nvSpPr>
        <p:spPr>
          <a:xfrm>
            <a:off x="193238" y="1327150"/>
            <a:ext cx="12618324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(eth0)-(br-ex)-(br-int)—(qvo)-(qbr)-(VM)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10053487" y="5242035"/>
            <a:ext cx="2149994" cy="4318001"/>
          </a:xfrm>
          <a:prstGeom prst="rect">
            <a:avLst/>
          </a:prstGeom>
          <a:ln w="25400" cap="rnd">
            <a:solidFill>
              <a:srgbClr val="C9C3BA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com0</a:t>
            </a:r>
          </a:p>
        </p:txBody>
      </p:sp>
      <p:sp>
        <p:nvSpPr>
          <p:cNvPr id="286" name="Shape 286"/>
          <p:cNvSpPr/>
          <p:nvPr/>
        </p:nvSpPr>
        <p:spPr>
          <a:xfrm>
            <a:off x="7849094" y="5229335"/>
            <a:ext cx="2149994" cy="4318001"/>
          </a:xfrm>
          <a:prstGeom prst="rect">
            <a:avLst/>
          </a:prstGeom>
          <a:ln w="25400" cap="rnd">
            <a:solidFill>
              <a:srgbClr val="C9C3BA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ctrl</a:t>
            </a:r>
          </a:p>
        </p:txBody>
      </p:sp>
      <p:sp>
        <p:nvSpPr>
          <p:cNvPr id="287" name="Shape 287"/>
          <p:cNvSpPr/>
          <p:nvPr/>
        </p:nvSpPr>
        <p:spPr>
          <a:xfrm>
            <a:off x="7968361" y="8069248"/>
            <a:ext cx="187450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ping to external (without Floating IP)</a:t>
            </a:r>
          </a:p>
        </p:txBody>
      </p:sp>
      <p:sp>
        <p:nvSpPr>
          <p:cNvPr id="289" name="Shape 289"/>
          <p:cNvSpPr/>
          <p:nvPr/>
        </p:nvSpPr>
        <p:spPr>
          <a:xfrm>
            <a:off x="329887" y="2107948"/>
            <a:ext cx="8040391" cy="505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bmon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eth2                                                                          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999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Interfaces</a:t>
            </a:r>
            <a:r>
              <a:rPr>
                <a:solidFill>
                  <a:srgbClr val="F5F5F5"/>
                </a:solidFill>
              </a:rPr>
              <a:t>                     </a:t>
            </a:r>
            <a:r>
              <a:t>│ RX bps       pps     %│ TX bps       pps     %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lo</a:t>
            </a:r>
            <a:r>
              <a:rPr>
                <a:solidFill>
                  <a:srgbClr val="F5F5F5"/>
                </a:solidFill>
              </a:rPr>
              <a:t>  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eth0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1.77KiB      9      │    901B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eth1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604B        9      │    605B        9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→ </a:t>
            </a:r>
            <a:r>
              <a:t>eth2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148B        1      │    148B        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eth3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296B        2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eth4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br-ex</a:t>
            </a:r>
            <a:r>
              <a:rPr>
                <a:solidFill>
                  <a:srgbClr val="F5F5F5"/>
                </a:solidFill>
              </a:rPr>
              <a:t>                        </a:t>
            </a:r>
            <a:r>
              <a:t>│    134B        2      │    901B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qbr68c0b9fe-45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qvo68c0b9fe-45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qbr86f8e425-01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qvo86f8e425-01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260B        2      │    164B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164B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qvb86f8e425-01             │    164B        2      │    260B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260B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qbre0b92f89-d8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qvoe0b92f89-d8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tap86f8e425-01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260B        2      │    164B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164B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tap68c0b9fe-45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tape0b92f89-d8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</a:p>
        </p:txBody>
      </p:sp>
      <p:sp>
        <p:nvSpPr>
          <p:cNvPr id="290" name="Shape 290"/>
          <p:cNvSpPr/>
          <p:nvPr/>
        </p:nvSpPr>
        <p:spPr>
          <a:xfrm>
            <a:off x="329887" y="7428198"/>
            <a:ext cx="8040391" cy="203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~]# bmon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eth2                                                                          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999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Interfaces</a:t>
            </a:r>
            <a:r>
              <a:rPr>
                <a:solidFill>
                  <a:srgbClr val="F5F5F5"/>
                </a:solidFill>
              </a:rPr>
              <a:t>                     </a:t>
            </a:r>
            <a:r>
              <a:t>│ RX bps       pps     %│ TX bps       pps     %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lo</a:t>
            </a:r>
            <a:r>
              <a:rPr>
                <a:solidFill>
                  <a:srgbClr val="F5F5F5"/>
                </a:solidFill>
              </a:rPr>
              <a:t>                           </a:t>
            </a:r>
            <a:r>
              <a:t>│  13.90KiB     91      │  13.90KiB     91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eth0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1.64KiB      8      │    696B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eth1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2.97KiB     19      │   1.53KiB     17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→</a:t>
            </a:r>
            <a:r>
              <a:t>eth2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147B        0      │    147B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br-ex</a:t>
            </a:r>
            <a:r>
              <a:rPr>
                <a:solidFill>
                  <a:srgbClr val="F5F5F5"/>
                </a:solidFill>
              </a:rPr>
              <a:t>                        </a:t>
            </a:r>
            <a:r>
              <a:t>│     69B        1      │    598B        1</a:t>
            </a:r>
            <a:endParaRPr>
              <a:solidFill>
                <a:srgbClr val="F5F5F5"/>
              </a:solidFill>
            </a:endParaRPr>
          </a:p>
        </p:txBody>
      </p:sp>
      <p:sp>
        <p:nvSpPr>
          <p:cNvPr id="291" name="Shape 291"/>
          <p:cNvSpPr/>
          <p:nvPr/>
        </p:nvSpPr>
        <p:spPr>
          <a:xfrm flipV="1">
            <a:off x="10541599" y="8173395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10899699" y="6767142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3" name="Shape 293"/>
          <p:cNvSpPr/>
          <p:nvPr/>
        </p:nvSpPr>
        <p:spPr>
          <a:xfrm flipV="1">
            <a:off x="11259387" y="6329020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10995353" y="653945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10994208" y="594274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10994208" y="714703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11066431" y="6102680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298" name="Shape 298"/>
          <p:cNvSpPr/>
          <p:nvPr/>
        </p:nvSpPr>
        <p:spPr>
          <a:xfrm>
            <a:off x="10191233" y="8047827"/>
            <a:ext cx="187450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10841905" y="5414710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c0-2</a:t>
            </a:r>
          </a:p>
        </p:txBody>
      </p:sp>
      <p:sp>
        <p:nvSpPr>
          <p:cNvPr id="300" name="Shape 300"/>
          <p:cNvSpPr/>
          <p:nvPr/>
        </p:nvSpPr>
        <p:spPr>
          <a:xfrm>
            <a:off x="11091036" y="6621092"/>
            <a:ext cx="33670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301" name="Shape 301"/>
          <p:cNvSpPr/>
          <p:nvPr/>
        </p:nvSpPr>
        <p:spPr>
          <a:xfrm>
            <a:off x="11056813" y="7228676"/>
            <a:ext cx="35486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qvb</a:t>
            </a:r>
          </a:p>
        </p:txBody>
      </p:sp>
      <p:sp>
        <p:nvSpPr>
          <p:cNvPr id="302" name="Shape 302"/>
          <p:cNvSpPr/>
          <p:nvPr/>
        </p:nvSpPr>
        <p:spPr>
          <a:xfrm>
            <a:off x="11545851" y="5988243"/>
            <a:ext cx="1531844" cy="1917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tap86f8e425-01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qbr86f8e425-01</a:t>
            </a: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qvb86f8e425-01</a:t>
            </a: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qvo86f8e425-01</a:t>
            </a:r>
          </a:p>
        </p:txBody>
      </p:sp>
      <p:sp>
        <p:nvSpPr>
          <p:cNvPr id="303" name="Shape 303"/>
          <p:cNvSpPr/>
          <p:nvPr/>
        </p:nvSpPr>
        <p:spPr>
          <a:xfrm>
            <a:off x="10995353" y="7762077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11059147" y="7843719"/>
            <a:ext cx="35249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305" name="Shape 305"/>
          <p:cNvSpPr/>
          <p:nvPr/>
        </p:nvSpPr>
        <p:spPr>
          <a:xfrm>
            <a:off x="10302134" y="7748469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6" name="Shape 306"/>
          <p:cNvSpPr/>
          <p:nvPr/>
        </p:nvSpPr>
        <p:spPr>
          <a:xfrm>
            <a:off x="10191233" y="7830110"/>
            <a:ext cx="70188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int-br-tun</a:t>
            </a:r>
          </a:p>
        </p:txBody>
      </p:sp>
      <p:sp>
        <p:nvSpPr>
          <p:cNvPr id="307" name="Shape 307"/>
          <p:cNvSpPr/>
          <p:nvPr/>
        </p:nvSpPr>
        <p:spPr>
          <a:xfrm>
            <a:off x="10302134" y="8675569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10342668" y="8757210"/>
            <a:ext cx="39901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eth2</a:t>
            </a:r>
          </a:p>
        </p:txBody>
      </p:sp>
      <p:sp>
        <p:nvSpPr>
          <p:cNvPr id="309" name="Shape 309"/>
          <p:cNvSpPr/>
          <p:nvPr/>
        </p:nvSpPr>
        <p:spPr>
          <a:xfrm>
            <a:off x="10415545" y="4408008"/>
            <a:ext cx="265877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fixedIP: 11.0.0.28</a:t>
            </a:r>
          </a:p>
        </p:txBody>
      </p:sp>
      <p:sp>
        <p:nvSpPr>
          <p:cNvPr id="310" name="Shape 310"/>
          <p:cNvSpPr/>
          <p:nvPr/>
        </p:nvSpPr>
        <p:spPr>
          <a:xfrm flipV="1">
            <a:off x="8651036" y="8211949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1" name="Shape 311"/>
          <p:cNvSpPr/>
          <p:nvPr/>
        </p:nvSpPr>
        <p:spPr>
          <a:xfrm flipV="1">
            <a:off x="9296999" y="8186549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9057534" y="7761623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8946633" y="7843264"/>
            <a:ext cx="7018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int-br-tun</a:t>
            </a:r>
          </a:p>
        </p:txBody>
      </p:sp>
      <p:sp>
        <p:nvSpPr>
          <p:cNvPr id="314" name="Shape 314"/>
          <p:cNvSpPr/>
          <p:nvPr/>
        </p:nvSpPr>
        <p:spPr>
          <a:xfrm>
            <a:off x="8418990" y="8689631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4">
                    <a:hueOff val="163466"/>
                    <a:satOff val="6226"/>
                    <a:lumOff val="10954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8459524" y="8771273"/>
            <a:ext cx="39901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eth0</a:t>
            </a:r>
          </a:p>
        </p:txBody>
      </p:sp>
      <p:sp>
        <p:nvSpPr>
          <p:cNvPr id="316" name="Shape 316"/>
          <p:cNvSpPr/>
          <p:nvPr/>
        </p:nvSpPr>
        <p:spPr>
          <a:xfrm>
            <a:off x="9057534" y="8688723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9098068" y="8770364"/>
            <a:ext cx="39901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eth2</a:t>
            </a:r>
          </a:p>
        </p:txBody>
      </p:sp>
      <p:sp>
        <p:nvSpPr>
          <p:cNvPr id="318" name="Shape 318"/>
          <p:cNvSpPr/>
          <p:nvPr/>
        </p:nvSpPr>
        <p:spPr>
          <a:xfrm>
            <a:off x="8418990" y="776253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19" name="Shape 319"/>
          <p:cNvSpPr/>
          <p:nvPr/>
        </p:nvSpPr>
        <p:spPr>
          <a:xfrm>
            <a:off x="8336518" y="7844173"/>
            <a:ext cx="645022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pic>
        <p:nvPicPr>
          <p:cNvPr id="32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1402" y="5888103"/>
            <a:ext cx="2958769" cy="3686177"/>
          </a:xfrm>
          <a:prstGeom prst="rect">
            <a:avLst/>
          </a:prstGeom>
        </p:spPr>
      </p:pic>
      <p:pic>
        <p:nvPicPr>
          <p:cNvPr id="322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710" y="3435349"/>
            <a:ext cx="6425870" cy="254001"/>
          </a:xfrm>
          <a:prstGeom prst="rect">
            <a:avLst/>
          </a:prstGeom>
        </p:spPr>
      </p:pic>
      <p:pic>
        <p:nvPicPr>
          <p:cNvPr id="324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710" y="4734332"/>
            <a:ext cx="6425870" cy="254001"/>
          </a:xfrm>
          <a:prstGeom prst="rect">
            <a:avLst/>
          </a:prstGeom>
        </p:spPr>
      </p:pic>
      <p:pic>
        <p:nvPicPr>
          <p:cNvPr id="326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410" y="4937532"/>
            <a:ext cx="6425870" cy="939801"/>
          </a:xfrm>
          <a:prstGeom prst="rect">
            <a:avLst/>
          </a:prstGeom>
        </p:spPr>
      </p:pic>
      <p:pic>
        <p:nvPicPr>
          <p:cNvPr id="328" name="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2410" y="6208265"/>
            <a:ext cx="6425870" cy="508001"/>
          </a:xfrm>
          <a:prstGeom prst="rect">
            <a:avLst/>
          </a:prstGeom>
        </p:spPr>
      </p:pic>
      <p:pic>
        <p:nvPicPr>
          <p:cNvPr id="330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410" y="8773844"/>
            <a:ext cx="6425870" cy="254001"/>
          </a:xfrm>
          <a:prstGeom prst="rect">
            <a:avLst/>
          </a:prstGeom>
        </p:spPr>
      </p:pic>
      <p:sp>
        <p:nvSpPr>
          <p:cNvPr id="332" name="Shape 332"/>
          <p:cNvSpPr/>
          <p:nvPr/>
        </p:nvSpPr>
        <p:spPr>
          <a:xfrm>
            <a:off x="193238" y="1327150"/>
            <a:ext cx="12618324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(VM)-(qbr)-(qvo)—(br-int)-(br-tun)-(eth2) … (eth2)-(br-tun)-(br-int)—(br-ex)-(eth0)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10266156" y="5419835"/>
            <a:ext cx="1937325" cy="4318001"/>
          </a:xfrm>
          <a:prstGeom prst="rect">
            <a:avLst/>
          </a:prstGeom>
          <a:ln w="25400" cap="rnd">
            <a:solidFill>
              <a:srgbClr val="C9C3BA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com0</a:t>
            </a:r>
          </a:p>
        </p:txBody>
      </p:sp>
      <p:sp>
        <p:nvSpPr>
          <p:cNvPr id="335" name="Shape 335"/>
          <p:cNvSpPr/>
          <p:nvPr/>
        </p:nvSpPr>
        <p:spPr>
          <a:xfrm>
            <a:off x="8120402" y="4572181"/>
            <a:ext cx="2032982" cy="5156201"/>
          </a:xfrm>
          <a:prstGeom prst="rect">
            <a:avLst/>
          </a:prstGeom>
          <a:ln w="25400" cap="rnd">
            <a:solidFill>
              <a:srgbClr val="C9C3BA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</a:p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ctrl</a:t>
            </a:r>
          </a:p>
        </p:txBody>
      </p:sp>
      <p:sp>
        <p:nvSpPr>
          <p:cNvPr id="336" name="Shape 336"/>
          <p:cNvSpPr/>
          <p:nvPr/>
        </p:nvSpPr>
        <p:spPr>
          <a:xfrm>
            <a:off x="7968361" y="8069248"/>
            <a:ext cx="187450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37" name="Shape 337"/>
          <p:cNvSpPr/>
          <p:nvPr>
            <p:ph type="title"/>
          </p:nvPr>
        </p:nvSpPr>
        <p:spPr>
          <a:xfrm>
            <a:off x="181371" y="584200"/>
            <a:ext cx="12539003" cy="749300"/>
          </a:xfrm>
          <a:prstGeom prst="rect">
            <a:avLst/>
          </a:prstGeom>
        </p:spPr>
        <p:txBody>
          <a:bodyPr/>
          <a:lstStyle>
            <a:lvl1pPr defTabSz="420623">
              <a:defRPr spc="73" sz="3680"/>
            </a:lvl1pPr>
          </a:lstStyle>
          <a:p>
            <a:pPr/>
            <a:r>
              <a:t>ping to external (without Floating IP) - detail</a:t>
            </a:r>
          </a:p>
        </p:txBody>
      </p:sp>
      <p:sp>
        <p:nvSpPr>
          <p:cNvPr id="338" name="Shape 338"/>
          <p:cNvSpPr/>
          <p:nvPr/>
        </p:nvSpPr>
        <p:spPr>
          <a:xfrm>
            <a:off x="192260" y="2547088"/>
            <a:ext cx="8040391" cy="203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bmon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eth2                                                                          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999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Interfaces</a:t>
            </a:r>
            <a:r>
              <a:rPr>
                <a:solidFill>
                  <a:srgbClr val="F5F5F5"/>
                </a:solidFill>
              </a:rPr>
              <a:t>                     </a:t>
            </a:r>
            <a:r>
              <a:t>│ RX bps       pps     %│ TX bps       pps     %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lo</a:t>
            </a:r>
            <a:r>
              <a:rPr>
                <a:solidFill>
                  <a:srgbClr val="F5F5F5"/>
                </a:solidFill>
              </a:rPr>
              <a:t>                           </a:t>
            </a:r>
            <a:r>
              <a:t>│  13.90KiB     91      │  13.90KiB     91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eth0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1.64KiB      8      │    696B        2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eth1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2.97KiB     19      │   1.53KiB     17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→</a:t>
            </a:r>
            <a:r>
              <a:t>eth2</a:t>
            </a:r>
            <a:r>
              <a:rPr>
                <a:solidFill>
                  <a:srgbClr val="F5F5F5"/>
                </a:solidFill>
              </a:rPr>
              <a:t>                         </a:t>
            </a:r>
            <a:r>
              <a:t>│    147B        0      │    147B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br-ex</a:t>
            </a:r>
            <a:r>
              <a:rPr>
                <a:solidFill>
                  <a:srgbClr val="F5F5F5"/>
                </a:solidFill>
              </a:rPr>
              <a:t>                        </a:t>
            </a:r>
            <a:r>
              <a:t>│     69B        1      │    598B        1</a:t>
            </a:r>
            <a:endParaRPr>
              <a:solidFill>
                <a:srgbClr val="F5F5F5"/>
              </a:solidFill>
            </a:endParaRPr>
          </a:p>
        </p:txBody>
      </p:sp>
      <p:sp>
        <p:nvSpPr>
          <p:cNvPr id="339" name="Shape 339"/>
          <p:cNvSpPr/>
          <p:nvPr/>
        </p:nvSpPr>
        <p:spPr>
          <a:xfrm flipV="1">
            <a:off x="10960699" y="8173394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11318799" y="6767141"/>
            <a:ext cx="654686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1" name="Shape 341"/>
          <p:cNvSpPr/>
          <p:nvPr/>
        </p:nvSpPr>
        <p:spPr>
          <a:xfrm flipV="1">
            <a:off x="11678487" y="6329020"/>
            <a:ext cx="1" cy="1614661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11414453" y="6539450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11413307" y="594274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11413307" y="7147035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11485531" y="6102680"/>
            <a:ext cx="32385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tap</a:t>
            </a:r>
          </a:p>
        </p:txBody>
      </p:sp>
      <p:sp>
        <p:nvSpPr>
          <p:cNvPr id="346" name="Shape 346"/>
          <p:cNvSpPr/>
          <p:nvPr/>
        </p:nvSpPr>
        <p:spPr>
          <a:xfrm>
            <a:off x="10610333" y="8047827"/>
            <a:ext cx="1874501" cy="1"/>
          </a:xfrm>
          <a:prstGeom prst="line">
            <a:avLst/>
          </a:prstGeom>
          <a:ln w="1143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11261004" y="5414710"/>
            <a:ext cx="770275" cy="711201"/>
          </a:xfrm>
          <a:prstGeom prst="roundRect">
            <a:avLst>
              <a:gd name="adj" fmla="val 26786"/>
            </a:avLst>
          </a:prstGeom>
          <a:ln w="381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c0-2</a:t>
            </a:r>
          </a:p>
        </p:txBody>
      </p:sp>
      <p:sp>
        <p:nvSpPr>
          <p:cNvPr id="348" name="Shape 348"/>
          <p:cNvSpPr/>
          <p:nvPr/>
        </p:nvSpPr>
        <p:spPr>
          <a:xfrm>
            <a:off x="11510135" y="6621091"/>
            <a:ext cx="3367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qbr</a:t>
            </a:r>
          </a:p>
        </p:txBody>
      </p:sp>
      <p:sp>
        <p:nvSpPr>
          <p:cNvPr id="349" name="Shape 349"/>
          <p:cNvSpPr/>
          <p:nvPr/>
        </p:nvSpPr>
        <p:spPr>
          <a:xfrm>
            <a:off x="11475913" y="7228676"/>
            <a:ext cx="35486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qvb</a:t>
            </a:r>
          </a:p>
        </p:txBody>
      </p:sp>
      <p:sp>
        <p:nvSpPr>
          <p:cNvPr id="350" name="Shape 350"/>
          <p:cNvSpPr/>
          <p:nvPr/>
        </p:nvSpPr>
        <p:spPr>
          <a:xfrm>
            <a:off x="11414453" y="7762077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11478247" y="7843718"/>
            <a:ext cx="35248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qvo</a:t>
            </a:r>
          </a:p>
        </p:txBody>
      </p:sp>
      <p:sp>
        <p:nvSpPr>
          <p:cNvPr id="352" name="Shape 352"/>
          <p:cNvSpPr/>
          <p:nvPr/>
        </p:nvSpPr>
        <p:spPr>
          <a:xfrm>
            <a:off x="10721234" y="7748468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10610333" y="7830110"/>
            <a:ext cx="7018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int-br-tun</a:t>
            </a:r>
          </a:p>
        </p:txBody>
      </p:sp>
      <p:sp>
        <p:nvSpPr>
          <p:cNvPr id="354" name="Shape 354"/>
          <p:cNvSpPr/>
          <p:nvPr/>
        </p:nvSpPr>
        <p:spPr>
          <a:xfrm>
            <a:off x="10721234" y="8675568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10761768" y="8757210"/>
            <a:ext cx="39901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eth2</a:t>
            </a:r>
          </a:p>
        </p:txBody>
      </p:sp>
      <p:sp>
        <p:nvSpPr>
          <p:cNvPr id="356" name="Shape 356"/>
          <p:cNvSpPr/>
          <p:nvPr/>
        </p:nvSpPr>
        <p:spPr>
          <a:xfrm>
            <a:off x="10272425" y="4451944"/>
            <a:ext cx="265877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</a:p>
          <a:p>
            <a:pPr algn="l"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fixedIP: 11.0.0.28</a:t>
            </a:r>
          </a:p>
        </p:txBody>
      </p:sp>
      <p:sp>
        <p:nvSpPr>
          <p:cNvPr id="357" name="Shape 357"/>
          <p:cNvSpPr/>
          <p:nvPr/>
        </p:nvSpPr>
        <p:spPr>
          <a:xfrm flipV="1">
            <a:off x="8651036" y="8211949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58" name="Shape 358"/>
          <p:cNvSpPr/>
          <p:nvPr/>
        </p:nvSpPr>
        <p:spPr>
          <a:xfrm flipV="1">
            <a:off x="9296999" y="8186549"/>
            <a:ext cx="1" cy="536266"/>
          </a:xfrm>
          <a:prstGeom prst="line">
            <a:avLst/>
          </a:prstGeom>
          <a:ln w="381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9057534" y="7761623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8946633" y="7843264"/>
            <a:ext cx="70187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int-br-tun</a:t>
            </a:r>
          </a:p>
        </p:txBody>
      </p:sp>
      <p:sp>
        <p:nvSpPr>
          <p:cNvPr id="361" name="Shape 361"/>
          <p:cNvSpPr/>
          <p:nvPr/>
        </p:nvSpPr>
        <p:spPr>
          <a:xfrm>
            <a:off x="8418990" y="8689631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4">
                    <a:hueOff val="163466"/>
                    <a:satOff val="6226"/>
                    <a:lumOff val="10954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8459524" y="8771273"/>
            <a:ext cx="39901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eth0</a:t>
            </a:r>
          </a:p>
        </p:txBody>
      </p:sp>
      <p:sp>
        <p:nvSpPr>
          <p:cNvPr id="363" name="Shape 363"/>
          <p:cNvSpPr/>
          <p:nvPr/>
        </p:nvSpPr>
        <p:spPr>
          <a:xfrm>
            <a:off x="9057534" y="8688723"/>
            <a:ext cx="478930" cy="508001"/>
          </a:xfrm>
          <a:prstGeom prst="roundRect">
            <a:avLst>
              <a:gd name="adj" fmla="val 15911"/>
            </a:avLst>
          </a:prstGeom>
          <a:solidFill>
            <a:schemeClr val="accent3">
              <a:hueOff val="929958"/>
              <a:satOff val="10247"/>
              <a:lumOff val="-2450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9098068" y="8770364"/>
            <a:ext cx="39901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eth2</a:t>
            </a:r>
          </a:p>
        </p:txBody>
      </p:sp>
      <p:sp>
        <p:nvSpPr>
          <p:cNvPr id="365" name="Shape 365"/>
          <p:cNvSpPr/>
          <p:nvPr/>
        </p:nvSpPr>
        <p:spPr>
          <a:xfrm>
            <a:off x="8418990" y="7762531"/>
            <a:ext cx="478930" cy="508001"/>
          </a:xfrm>
          <a:prstGeom prst="roundRect">
            <a:avLst>
              <a:gd name="adj" fmla="val 15911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8336518" y="7844173"/>
            <a:ext cx="64502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int-br-ex</a:t>
            </a:r>
          </a:p>
        </p:txBody>
      </p:sp>
      <p:sp>
        <p:nvSpPr>
          <p:cNvPr id="367" name="Shape 367"/>
          <p:cNvSpPr/>
          <p:nvPr/>
        </p:nvSpPr>
        <p:spPr>
          <a:xfrm>
            <a:off x="10445320" y="6709020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10445319" y="6468883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11.0.0.1</a:t>
            </a:r>
          </a:p>
        </p:txBody>
      </p:sp>
      <p:sp>
        <p:nvSpPr>
          <p:cNvPr id="369" name="Shape 369"/>
          <p:cNvSpPr/>
          <p:nvPr/>
        </p:nvSpPr>
        <p:spPr>
          <a:xfrm>
            <a:off x="8239085" y="4916536"/>
            <a:ext cx="591940" cy="556717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8392548" y="5041452"/>
            <a:ext cx="28501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qg</a:t>
            </a:r>
          </a:p>
        </p:txBody>
      </p:sp>
      <p:sp>
        <p:nvSpPr>
          <p:cNvPr id="371" name="Shape 371"/>
          <p:cNvSpPr/>
          <p:nvPr/>
        </p:nvSpPr>
        <p:spPr>
          <a:xfrm>
            <a:off x="9251775" y="4631385"/>
            <a:ext cx="696850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11.0.0.23</a:t>
            </a:r>
          </a:p>
        </p:txBody>
      </p:sp>
      <p:sp>
        <p:nvSpPr>
          <p:cNvPr id="372" name="Shape 372"/>
          <p:cNvSpPr/>
          <p:nvPr/>
        </p:nvSpPr>
        <p:spPr>
          <a:xfrm>
            <a:off x="9356685" y="4918619"/>
            <a:ext cx="591940" cy="55671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9521813" y="5043536"/>
            <a:ext cx="26168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sg</a:t>
            </a:r>
          </a:p>
        </p:txBody>
      </p:sp>
      <p:sp>
        <p:nvSpPr>
          <p:cNvPr id="374" name="Shape 374"/>
          <p:cNvSpPr/>
          <p:nvPr/>
        </p:nvSpPr>
        <p:spPr>
          <a:xfrm>
            <a:off x="8147793" y="4637641"/>
            <a:ext cx="77452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10.1.0.204</a:t>
            </a:r>
          </a:p>
        </p:txBody>
      </p:sp>
      <p:sp>
        <p:nvSpPr>
          <p:cNvPr id="375" name="Shape 375"/>
          <p:cNvSpPr/>
          <p:nvPr/>
        </p:nvSpPr>
        <p:spPr>
          <a:xfrm>
            <a:off x="8140090" y="4657277"/>
            <a:ext cx="2030803" cy="1075235"/>
          </a:xfrm>
          <a:prstGeom prst="roundRect">
            <a:avLst>
              <a:gd name="adj" fmla="val 17717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10261429" y="6546428"/>
            <a:ext cx="959722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10615617" y="6841328"/>
            <a:ext cx="251346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378" name="Shape 378"/>
          <p:cNvSpPr/>
          <p:nvPr/>
        </p:nvSpPr>
        <p:spPr>
          <a:xfrm>
            <a:off x="192260" y="4447567"/>
            <a:ext cx="8040391" cy="1599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ip netns exec qrouter-68f725e2-dc0e-4f94-8173-9bade23d8d86 bmon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lo                                                                            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999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Interfaces</a:t>
            </a:r>
            <a:r>
              <a:rPr>
                <a:solidFill>
                  <a:srgbClr val="F5F5F5"/>
                </a:solidFill>
              </a:rPr>
              <a:t>                     </a:t>
            </a:r>
            <a:r>
              <a:t>│ RX bps       pps     %│ TX bps       pps     %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→</a:t>
            </a:r>
            <a:r>
              <a:t>lo</a:t>
            </a:r>
            <a:r>
              <a:rPr>
                <a:solidFill>
                  <a:srgbClr val="F5F5F5"/>
                </a:solidFill>
              </a:rPr>
              <a:t>  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rfp-68f725e2-d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qdisc none (pfifo_fast)    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qr-927dcce5-ff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259B        1      │    163B        1</a:t>
            </a:r>
          </a:p>
        </p:txBody>
      </p:sp>
      <p:sp>
        <p:nvSpPr>
          <p:cNvPr id="379" name="Shape 379"/>
          <p:cNvSpPr/>
          <p:nvPr/>
        </p:nvSpPr>
        <p:spPr>
          <a:xfrm>
            <a:off x="192260" y="6098435"/>
            <a:ext cx="8040391" cy="138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~]# ip netns exec qrouter-68f725e2-dc0e-4f94-8173-9bade23d8d86 bmon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lo                                                                            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999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Interfaces</a:t>
            </a:r>
            <a:r>
              <a:rPr>
                <a:solidFill>
                  <a:srgbClr val="F5F5F5"/>
                </a:solidFill>
              </a:rPr>
              <a:t>                     </a:t>
            </a:r>
            <a:r>
              <a:t>│ RX bps       pps     %│ TX bps       pps     %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→</a:t>
            </a:r>
            <a:r>
              <a:t>lo</a:t>
            </a:r>
            <a:r>
              <a:rPr>
                <a:solidFill>
                  <a:srgbClr val="F5F5F5"/>
                </a:solidFill>
              </a:rPr>
              <a:t>  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qr-927dcce5-ff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192260" y="7450085"/>
            <a:ext cx="8040391" cy="138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~]# # ip netns exec snat-68f725e2-dc0e-4f94-8173-9bade23d8d86 bmon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lo                                                                            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999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Interfaces</a:t>
            </a:r>
            <a:r>
              <a:rPr>
                <a:solidFill>
                  <a:srgbClr val="F5F5F5"/>
                </a:solidFill>
              </a:rPr>
              <a:t>                     </a:t>
            </a:r>
            <a:r>
              <a:t>│ RX bps       pps     %│ TX bps       pps     %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→</a:t>
            </a:r>
            <a:r>
              <a:t>lo</a:t>
            </a:r>
            <a:r>
              <a:rPr>
                <a:solidFill>
                  <a:srgbClr val="F5F5F5"/>
                </a:solidFill>
              </a:rPr>
              <a:t>                           </a:t>
            </a:r>
            <a:r>
              <a:t>│      0         0      │      0 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sg-2a7db580-55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97B        0      │     97B        0</a:t>
            </a:r>
            <a:endParaRPr>
              <a:solidFill>
                <a:srgbClr val="F5F5F5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300">
                <a:solidFill>
                  <a:srgbClr val="BFBFB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qg-bfea83cc-79</a:t>
            </a:r>
            <a:r>
              <a:rPr>
                <a:solidFill>
                  <a:srgbClr val="F5F5F5"/>
                </a:solidFill>
              </a:rPr>
              <a:t>               </a:t>
            </a:r>
            <a:r>
              <a:t>│     97B        0      │     97B        0</a:t>
            </a:r>
          </a:p>
        </p:txBody>
      </p:sp>
      <p:pic>
        <p:nvPicPr>
          <p:cNvPr id="38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954" y="3878976"/>
            <a:ext cx="6425870" cy="254001"/>
          </a:xfrm>
          <a:prstGeom prst="rect">
            <a:avLst/>
          </a:prstGeom>
        </p:spPr>
      </p:pic>
      <p:pic>
        <p:nvPicPr>
          <p:cNvPr id="38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054" y="5760044"/>
            <a:ext cx="6425870" cy="254001"/>
          </a:xfrm>
          <a:prstGeom prst="rect">
            <a:avLst/>
          </a:prstGeom>
        </p:spPr>
      </p:pic>
      <p:pic>
        <p:nvPicPr>
          <p:cNvPr id="385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954" y="6996177"/>
            <a:ext cx="6425870" cy="254001"/>
          </a:xfrm>
          <a:prstGeom prst="rect">
            <a:avLst/>
          </a:prstGeom>
        </p:spPr>
      </p:pic>
      <p:pic>
        <p:nvPicPr>
          <p:cNvPr id="38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954" y="8321211"/>
            <a:ext cx="6425870" cy="254001"/>
          </a:xfrm>
          <a:prstGeom prst="rect">
            <a:avLst/>
          </a:prstGeom>
        </p:spPr>
      </p:pic>
      <p:pic>
        <p:nvPicPr>
          <p:cNvPr id="38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054" y="8574125"/>
            <a:ext cx="6425870" cy="254001"/>
          </a:xfrm>
          <a:prstGeom prst="rect">
            <a:avLst/>
          </a:prstGeom>
        </p:spPr>
      </p:pic>
      <p:sp>
        <p:nvSpPr>
          <p:cNvPr id="391" name="Shape 391"/>
          <p:cNvSpPr/>
          <p:nvPr/>
        </p:nvSpPr>
        <p:spPr>
          <a:xfrm>
            <a:off x="9013554" y="6715561"/>
            <a:ext cx="591941" cy="556717"/>
          </a:xfrm>
          <a:prstGeom prst="ellipse">
            <a:avLst/>
          </a:prstGeom>
          <a:solidFill>
            <a:srgbClr val="9A958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2" name="Shape 392"/>
          <p:cNvSpPr/>
          <p:nvPr/>
        </p:nvSpPr>
        <p:spPr>
          <a:xfrm>
            <a:off x="9013554" y="6475424"/>
            <a:ext cx="61917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11.0.0.1</a:t>
            </a:r>
          </a:p>
        </p:txBody>
      </p:sp>
      <p:sp>
        <p:nvSpPr>
          <p:cNvPr id="393" name="Shape 393"/>
          <p:cNvSpPr/>
          <p:nvPr/>
        </p:nvSpPr>
        <p:spPr>
          <a:xfrm>
            <a:off x="8829663" y="6552969"/>
            <a:ext cx="959722" cy="879817"/>
          </a:xfrm>
          <a:prstGeom prst="roundRect">
            <a:avLst>
              <a:gd name="adj" fmla="val 21652"/>
            </a:avLst>
          </a:prstGeom>
          <a:ln w="38100">
            <a:solidFill>
              <a:schemeClr val="accent6">
                <a:hueOff val="-1561648"/>
                <a:satOff val="17342"/>
                <a:lumOff val="2142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chemeClr val="accent6">
                    <a:hueOff val="-1561648"/>
                    <a:satOff val="17342"/>
                    <a:lumOff val="21425"/>
                  </a:schemeClr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9183851" y="6847869"/>
            <a:ext cx="251347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pPr/>
            <a:r>
              <a:t>qr</a:t>
            </a:r>
          </a:p>
        </p:txBody>
      </p:sp>
      <p:sp>
        <p:nvSpPr>
          <p:cNvPr id="395" name="Shape 395"/>
          <p:cNvSpPr/>
          <p:nvPr/>
        </p:nvSpPr>
        <p:spPr>
          <a:xfrm>
            <a:off x="11482351" y="6089843"/>
            <a:ext cx="1531844" cy="191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tap86f8e425-01</a:t>
            </a: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qbr86f8e425-01</a:t>
            </a: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qvb86f8e425-01</a:t>
            </a: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FF2600"/>
              </a:solidFill>
            </a:endParaRPr>
          </a:p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24" sz="1200">
                <a:solidFill>
                  <a:schemeClr val="accent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qvo86f8e425-01</a:t>
            </a:r>
          </a:p>
        </p:txBody>
      </p:sp>
      <p:pic>
        <p:nvPicPr>
          <p:cNvPr id="396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58576" y="5359252"/>
            <a:ext cx="4200361" cy="4269106"/>
          </a:xfrm>
          <a:prstGeom prst="rect">
            <a:avLst/>
          </a:prstGeom>
        </p:spPr>
      </p:pic>
      <p:sp>
        <p:nvSpPr>
          <p:cNvPr id="398" name="Shape 398"/>
          <p:cNvSpPr/>
          <p:nvPr/>
        </p:nvSpPr>
        <p:spPr>
          <a:xfrm>
            <a:off x="1152961" y="1327150"/>
            <a:ext cx="11658601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(com0 node) (VM)-(qbr)-(qvo)-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(qr)</a:t>
            </a:r>
            <a:r>
              <a:t>-(br-int)-(br-tun)-(eth2) … </a:t>
            </a:r>
          </a:p>
          <a:p>
            <a:pPr algn="l"/>
            <a:r>
              <a:t>(ctrl node)     … (eth2)-(br-tun)-(br-int)—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(sg)-(qg)</a:t>
            </a:r>
            <a:r>
              <a:t>-(br-int)-(br-ex)-(eth0)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communication btw tennants</a:t>
            </a:r>
          </a:p>
        </p:txBody>
      </p:sp>
      <p:sp>
        <p:nvSpPr>
          <p:cNvPr id="401" name="Shape 401"/>
          <p:cNvSpPr/>
          <p:nvPr>
            <p:ph type="body" sz="half" idx="1"/>
          </p:nvPr>
        </p:nvSpPr>
        <p:spPr>
          <a:xfrm>
            <a:off x="673100" y="2387600"/>
            <a:ext cx="11658600" cy="3649795"/>
          </a:xfrm>
          <a:prstGeom prst="rect">
            <a:avLst/>
          </a:prstGeom>
        </p:spPr>
        <p:txBody>
          <a:bodyPr/>
          <a:lstStyle/>
          <a:p>
            <a:pPr/>
            <a:r>
              <a:t>find the path(interfaces) to/from vm</a:t>
            </a:r>
          </a:p>
          <a:p>
            <a:pPr/>
            <a:r>
              <a:t>(1) ping to fixed ip in the different tenant   (E-W)</a:t>
            </a:r>
          </a:p>
          <a:p>
            <a:pPr/>
            <a:r>
              <a:t>(2) ping to floating ip in the different tenant   (N-S)</a:t>
            </a:r>
          </a:p>
        </p:txBody>
      </p:sp>
      <p:sp>
        <p:nvSpPr>
          <p:cNvPr id="402" name="Shape 402"/>
          <p:cNvSpPr/>
          <p:nvPr/>
        </p:nvSpPr>
        <p:spPr>
          <a:xfrm>
            <a:off x="7240940" y="7297804"/>
            <a:ext cx="770275" cy="711201"/>
          </a:xfrm>
          <a:prstGeom prst="roundRect">
            <a:avLst>
              <a:gd name="adj" fmla="val 26786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vm2</a:t>
            </a:r>
          </a:p>
        </p:txBody>
      </p:sp>
      <p:sp>
        <p:nvSpPr>
          <p:cNvPr id="403" name="Shape 403"/>
          <p:cNvSpPr/>
          <p:nvPr/>
        </p:nvSpPr>
        <p:spPr>
          <a:xfrm>
            <a:off x="6865193" y="6832511"/>
            <a:ext cx="14136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100"/>
            </a:pPr>
            <a:r>
              <a:t>10.1.0.203 (floating)</a:t>
            </a:r>
          </a:p>
          <a:p>
            <a:pPr>
              <a:defRPr sz="1100"/>
            </a:pPr>
            <a:r>
              <a:t>11.0.0.21</a:t>
            </a:r>
          </a:p>
        </p:txBody>
      </p:sp>
      <p:sp>
        <p:nvSpPr>
          <p:cNvPr id="404" name="Shape 404"/>
          <p:cNvSpPr/>
          <p:nvPr/>
        </p:nvSpPr>
        <p:spPr>
          <a:xfrm>
            <a:off x="4443319" y="7362411"/>
            <a:ext cx="770275" cy="711201"/>
          </a:xfrm>
          <a:prstGeom prst="roundRect">
            <a:avLst>
              <a:gd name="adj" fmla="val 26786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vm1</a:t>
            </a:r>
          </a:p>
        </p:txBody>
      </p:sp>
      <p:sp>
        <p:nvSpPr>
          <p:cNvPr id="405" name="Shape 405"/>
          <p:cNvSpPr/>
          <p:nvPr/>
        </p:nvSpPr>
        <p:spPr>
          <a:xfrm>
            <a:off x="4462232" y="7091494"/>
            <a:ext cx="619176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100"/>
            </a:lvl1pPr>
          </a:lstStyle>
          <a:p>
            <a:pPr/>
            <a:r>
              <a:t>99.0.0.4</a:t>
            </a:r>
          </a:p>
        </p:txBody>
      </p:sp>
      <p:sp>
        <p:nvSpPr>
          <p:cNvPr id="406" name="Shape 406"/>
          <p:cNvSpPr/>
          <p:nvPr/>
        </p:nvSpPr>
        <p:spPr>
          <a:xfrm>
            <a:off x="4240496" y="8130116"/>
            <a:ext cx="117592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tenant1</a:t>
            </a:r>
          </a:p>
        </p:txBody>
      </p:sp>
      <p:sp>
        <p:nvSpPr>
          <p:cNvPr id="407" name="Shape 407"/>
          <p:cNvSpPr/>
          <p:nvPr/>
        </p:nvSpPr>
        <p:spPr>
          <a:xfrm>
            <a:off x="7038118" y="8082811"/>
            <a:ext cx="117591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tenant2</a:t>
            </a:r>
          </a:p>
        </p:txBody>
      </p:sp>
      <p:pic>
        <p:nvPicPr>
          <p:cNvPr id="408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4108" y="7496373"/>
            <a:ext cx="1467578" cy="3130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find the interfaces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xfrm>
            <a:off x="673100" y="2124620"/>
            <a:ext cx="11658600" cy="7227145"/>
          </a:xfrm>
          <a:prstGeom prst="rect">
            <a:avLst/>
          </a:prstGeom>
        </p:spPr>
        <p:txBody>
          <a:bodyPr/>
          <a:lstStyle/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~(admin)]# neutron router-list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+--------------------------------------+-------------------+-------------------------------------------------------------+-------------+-------+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id                                   | name              | external_gateway_info                                       | distributed | ha    |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+--------------------------------------+-------------------+-------------------------------------------------------------+-------------+-------+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68f725e2-dc0e-4f94-8173-9bade23d8d86 | admin_dist_router | {"network_id": "597d27b4-18e2-4691-be15-c9d802f34113",      | True        | False |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                                     |                   | "enable_snat": true, "external_fixed_ips": [{"subnet_id":   |             |       |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                                     |                   | "c909be5c-8c79-45bc-8262-27412686daaa", "ip_address":       |             |       |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                                     |                   | "10.1.0.204"}]}                                             |             |       |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db7927f4-51ae-4d61-8861-1e22d1e09431 | demo_dist_router  | {"network_id": "597d27b4-18e2-4691-be15-c9d802f34113",      | True        | False |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                                     |                   | "enable_snat": true, "external_fixed_ips": [{"subnet_id":   |             |       |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                                     |                   | "c909be5c-8c79-45bc-8262-27412686daaa", "ip_address":       |             |       |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|                                      |                   | "10.1.0.211"}]}                                             |             |       |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+--------------------------------------+-------------------+-------------------------------------------------------------+-------------+-------+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[root@ctrl ~(admin)]# 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ip netns 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qrouter-db7927f4-51ae-4d61-8861-1e22d1e09431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fip-597d27b4-18e2-4691-be15-c9d802f34113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qrouter-68f725e2-dc0e-4f94-8173-9bade23d8d86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ip netns exec qrouter-db7927f4-51ae-4d61-8861-1e22d1e09431 ip a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1: lo: &lt;LOOPBACK,UP,LOWER_UP&gt; mtu 65536 qdisc noqueue state UNKNOWN 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27: qr-73ceabf4-82: &lt;BROADCAST,MULTICAST,UP,LOWER_UP&gt; mtu 1450 qdisc noqueue state UNKNOWN 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link/ether fa:16:3e:ef:20:4d brd ff:ff:ff:ff:ff:ff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inet 99.0.0.1/24 brd 99.0.0.255 scope global qr-73ceabf4-82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[root@com0 ~]# ip netns exec qrouter-db7927f4-51ae-4d61-8861-1e22d1e09431 ssh cirros@99.0.0.4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cirros@99.0.0.4's password: 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ip a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1: lo: &lt;LOOPBACK,UP,LOWER_UP&gt; mtu 16436 qdisc noqueue 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link/loopback 00:00:00:00:00:00 brd 00:00:00:00:00:00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inet 127.0.0.1/8 scope host lo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inet6 ::1/128 scope host 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valid_lft forever preferred_lft forever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2: eth0: &lt;BROADCAST,MULTICAST,UP,LOWER_UP&gt; mtu 1400 qdisc pfifo_fast qlen 1000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link/ether fa:16:3e:53:c3:41 brd ff:ff:ff:ff:ff:ff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inet 99.0.0.4/24 brd 99.0.0.255 scope global eth0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inet6 fe80::f816:3eff:fe53:c341/64 scope link 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valid_lft forever preferred_lft forever</a:t>
            </a:r>
          </a:p>
          <a:p>
            <a:pPr marL="0" indent="0" defTabSz="196596">
              <a:spcBef>
                <a:spcPts val="200"/>
              </a:spcBef>
              <a:buClrTx/>
              <a:buSzTx/>
              <a:buNone/>
              <a:defRPr spc="18" sz="946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</a:t>
            </a:r>
          </a:p>
        </p:txBody>
      </p:sp>
      <p:pic>
        <p:nvPicPr>
          <p:cNvPr id="413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900" y="3504654"/>
            <a:ext cx="1346200" cy="420192"/>
          </a:xfrm>
          <a:prstGeom prst="rect">
            <a:avLst/>
          </a:prstGeom>
        </p:spPr>
      </p:pic>
      <p:pic>
        <p:nvPicPr>
          <p:cNvPr id="415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3504654"/>
            <a:ext cx="1346200" cy="420192"/>
          </a:xfrm>
          <a:prstGeom prst="rect">
            <a:avLst/>
          </a:prstGeom>
        </p:spPr>
      </p:pic>
      <p:pic>
        <p:nvPicPr>
          <p:cNvPr id="41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00" y="4812754"/>
            <a:ext cx="1346200" cy="420192"/>
          </a:xfrm>
          <a:prstGeom prst="rect">
            <a:avLst/>
          </a:prstGeom>
        </p:spPr>
      </p:pic>
      <p:pic>
        <p:nvPicPr>
          <p:cNvPr id="41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1400" y="6285954"/>
            <a:ext cx="1681312" cy="420192"/>
          </a:xfrm>
          <a:prstGeom prst="rect">
            <a:avLst/>
          </a:prstGeom>
        </p:spPr>
      </p:pic>
      <p:sp>
        <p:nvSpPr>
          <p:cNvPr id="421" name="Shape 421"/>
          <p:cNvSpPr/>
          <p:nvPr/>
        </p:nvSpPr>
        <p:spPr>
          <a:xfrm>
            <a:off x="673100" y="1320800"/>
            <a:ext cx="1165860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3400"/>
              </a:spcBef>
              <a:defRPr spc="45" sz="2300"/>
            </a:lvl1pPr>
          </a:lstStyle>
          <a:p>
            <a:pPr/>
            <a:r>
              <a:t>router UUID &gt; namespace UUID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